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72" r:id="rId4"/>
    <p:sldId id="274" r:id="rId5"/>
    <p:sldId id="277" r:id="rId6"/>
    <p:sldId id="280" r:id="rId7"/>
    <p:sldId id="281" r:id="rId8"/>
    <p:sldId id="278" r:id="rId9"/>
    <p:sldId id="279" r:id="rId10"/>
    <p:sldId id="257" r:id="rId11"/>
    <p:sldId id="267" r:id="rId12"/>
    <p:sldId id="258" r:id="rId13"/>
    <p:sldId id="260" r:id="rId14"/>
    <p:sldId id="266" r:id="rId15"/>
    <p:sldId id="259"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904" autoAdjust="0"/>
  </p:normalViewPr>
  <p:slideViewPr>
    <p:cSldViewPr snapToGrid="0">
      <p:cViewPr>
        <p:scale>
          <a:sx n="62" d="100"/>
          <a:sy n="62" d="100"/>
        </p:scale>
        <p:origin x="758"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E8737-5533-4021-A200-8EB9BF3B9255}"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F9E51-3C04-432B-9982-1877D576ABF8}" type="slidenum">
              <a:rPr lang="en-US" smtClean="0"/>
              <a:t>‹#›</a:t>
            </a:fld>
            <a:endParaRPr lang="en-US"/>
          </a:p>
        </p:txBody>
      </p:sp>
    </p:spTree>
    <p:extLst>
      <p:ext uri="{BB962C8B-B14F-4D97-AF65-F5344CB8AC3E}">
        <p14:creationId xmlns:p14="http://schemas.microsoft.com/office/powerpoint/2010/main" val="31442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Lumen_gentium" TargetMode="External"/><Relationship Id="rId3" Type="http://schemas.openxmlformats.org/officeDocument/2006/relationships/hyperlink" Target="https://en.wikipedia.org/wiki/Catholic_Church" TargetMode="External"/><Relationship Id="rId7" Type="http://schemas.openxmlformats.org/officeDocument/2006/relationships/hyperlink" Target="https://en.wikipedia.org/wiki/Catechism_of_the_Catholic_Church"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All_Souls%27_Day" TargetMode="External"/><Relationship Id="rId5" Type="http://schemas.openxmlformats.org/officeDocument/2006/relationships/hyperlink" Target="https://en.wikipedia.org/wiki/All_Saints%27_Day" TargetMode="External"/><Relationship Id="rId4" Type="http://schemas.openxmlformats.org/officeDocument/2006/relationships/hyperlink" Target="https://en.wikipedia.org/wiki/Catholic_liturgy" TargetMode="External"/><Relationship Id="rId9" Type="http://schemas.openxmlformats.org/officeDocument/2006/relationships/hyperlink" Target="https://en.wikipedia.org/wiki/Churches_Militant,_Penitent,_and_Triumphant#cite_note-CCC|pp=954-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https://www.catholiceducation.org/en/culture/catholic-contributions/what-is-a-saint.html</a:t>
            </a:r>
          </a:p>
        </p:txBody>
      </p:sp>
      <p:sp>
        <p:nvSpPr>
          <p:cNvPr id="4" name="Slide Number Placeholder 3"/>
          <p:cNvSpPr>
            <a:spLocks noGrp="1"/>
          </p:cNvSpPr>
          <p:nvPr>
            <p:ph type="sldNum" sz="quarter" idx="5"/>
          </p:nvPr>
        </p:nvSpPr>
        <p:spPr/>
        <p:txBody>
          <a:bodyPr/>
          <a:lstStyle/>
          <a:p>
            <a:fld id="{E0BF9E51-3C04-432B-9982-1877D576ABF8}" type="slidenum">
              <a:rPr lang="en-US" smtClean="0"/>
              <a:t>1</a:t>
            </a:fld>
            <a:endParaRPr lang="en-US"/>
          </a:p>
        </p:txBody>
      </p:sp>
    </p:spTree>
    <p:extLst>
      <p:ext uri="{BB962C8B-B14F-4D97-AF65-F5344CB8AC3E}">
        <p14:creationId xmlns:p14="http://schemas.microsoft.com/office/powerpoint/2010/main" val="383102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F9E51-3C04-432B-9982-1877D576ABF8}" type="slidenum">
              <a:rPr lang="en-US" smtClean="0"/>
              <a:t>3</a:t>
            </a:fld>
            <a:endParaRPr lang="en-US"/>
          </a:p>
        </p:txBody>
      </p:sp>
    </p:spTree>
    <p:extLst>
      <p:ext uri="{BB962C8B-B14F-4D97-AF65-F5344CB8AC3E}">
        <p14:creationId xmlns:p14="http://schemas.microsoft.com/office/powerpoint/2010/main" val="419546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BF9E51-3C04-432B-9982-1877D576ABF8}" type="slidenum">
              <a:rPr lang="en-US" smtClean="0"/>
              <a:t>4</a:t>
            </a:fld>
            <a:endParaRPr lang="en-US"/>
          </a:p>
        </p:txBody>
      </p:sp>
    </p:spTree>
    <p:extLst>
      <p:ext uri="{BB962C8B-B14F-4D97-AF65-F5344CB8AC3E}">
        <p14:creationId xmlns:p14="http://schemas.microsoft.com/office/powerpoint/2010/main" val="340971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Open Sans"/>
              </a:rPr>
              <a:t>Heroes of the Catholic faith, practicing in the life of the Church</a:t>
            </a:r>
          </a:p>
          <a:p>
            <a:r>
              <a:rPr lang="en-US" dirty="0">
                <a:solidFill>
                  <a:srgbClr val="000000"/>
                </a:solidFill>
                <a:latin typeface="Open Sans"/>
              </a:rPr>
              <a:t>Lives of </a:t>
            </a:r>
            <a:r>
              <a:rPr lang="en-US" sz="1200" b="0" i="0" dirty="0">
                <a:solidFill>
                  <a:srgbClr val="000000"/>
                </a:solidFill>
                <a:effectLst/>
                <a:latin typeface="Open Sans"/>
              </a:rPr>
              <a:t>holiness</a:t>
            </a:r>
          </a:p>
          <a:p>
            <a:r>
              <a:rPr lang="en-US" dirty="0">
                <a:solidFill>
                  <a:srgbClr val="000000"/>
                </a:solidFill>
                <a:latin typeface="Open Sans"/>
              </a:rPr>
              <a:t>D</a:t>
            </a:r>
            <a:r>
              <a:rPr lang="en-US" sz="1200" b="0" i="0" dirty="0">
                <a:solidFill>
                  <a:srgbClr val="000000"/>
                </a:solidFill>
                <a:effectLst/>
                <a:latin typeface="Open Sans"/>
              </a:rPr>
              <a:t>edicated to serving God and spreading his message of salvation</a:t>
            </a:r>
          </a:p>
          <a:p>
            <a:r>
              <a:rPr lang="en-US" dirty="0">
                <a:solidFill>
                  <a:srgbClr val="000000"/>
                </a:solidFill>
                <a:latin typeface="Open Sans"/>
              </a:rPr>
              <a:t>Some martyrs, </a:t>
            </a:r>
            <a:r>
              <a:rPr lang="en-US" sz="1200" b="0" i="0" dirty="0">
                <a:solidFill>
                  <a:srgbClr val="000000"/>
                </a:solidFill>
                <a:effectLst/>
                <a:latin typeface="Open Sans"/>
              </a:rPr>
              <a:t>courageously died for their faith</a:t>
            </a:r>
          </a:p>
          <a:p>
            <a:r>
              <a:rPr lang="en-US" sz="1200" b="0" i="0" dirty="0">
                <a:solidFill>
                  <a:srgbClr val="000000"/>
                </a:solidFill>
                <a:effectLst/>
                <a:latin typeface="Open Sans"/>
              </a:rPr>
              <a:t>Serve as examples for all Catholics, showing us how to l</a:t>
            </a:r>
            <a:r>
              <a:rPr lang="en-US" b="0" i="0" dirty="0">
                <a:solidFill>
                  <a:srgbClr val="000000"/>
                </a:solidFill>
                <a:effectLst/>
                <a:latin typeface="Open Sans"/>
              </a:rPr>
              <a:t>ead a more satisfying, more spiritual life in communion with our Lord and Savior, Jesus Christ. </a:t>
            </a:r>
          </a:p>
          <a:p>
            <a:r>
              <a:rPr lang="en-US" dirty="0">
                <a:solidFill>
                  <a:srgbClr val="000000"/>
                </a:solidFill>
                <a:latin typeface="Open Sans"/>
              </a:rPr>
              <a:t>Serve as </a:t>
            </a:r>
            <a:r>
              <a:rPr lang="en-US" b="0" i="0" dirty="0">
                <a:solidFill>
                  <a:srgbClr val="000000"/>
                </a:solidFill>
                <a:effectLst/>
                <a:latin typeface="Open Sans"/>
              </a:rPr>
              <a:t>reminders that this life will come to an end, and only what was done for Christ will have a lasting reward. </a:t>
            </a:r>
          </a:p>
          <a:p>
            <a:r>
              <a:rPr lang="en-US" dirty="0">
                <a:solidFill>
                  <a:srgbClr val="000000"/>
                </a:solidFill>
                <a:latin typeface="Open Sans"/>
              </a:rPr>
              <a:t>D</a:t>
            </a:r>
            <a:r>
              <a:rPr lang="en-US" b="0" i="0" dirty="0">
                <a:solidFill>
                  <a:srgbClr val="000000"/>
                </a:solidFill>
                <a:effectLst/>
                <a:latin typeface="Open Sans"/>
              </a:rPr>
              <a:t>ifferent times, different places, but shared love of God</a:t>
            </a:r>
          </a:p>
          <a:p>
            <a:r>
              <a:rPr lang="en-US" b="0" i="0" dirty="0">
                <a:solidFill>
                  <a:srgbClr val="000000"/>
                </a:solidFill>
                <a:effectLst/>
                <a:latin typeface="Open Sans"/>
              </a:rPr>
              <a:t>Lives documented through the teachings of the Catholic Church.</a:t>
            </a:r>
            <a:endParaRPr lang="en-US" sz="1400" i="1" dirty="0"/>
          </a:p>
          <a:p>
            <a:endParaRPr lang="en-US" dirty="0"/>
          </a:p>
        </p:txBody>
      </p:sp>
      <p:sp>
        <p:nvSpPr>
          <p:cNvPr id="4" name="Slide Number Placeholder 3"/>
          <p:cNvSpPr>
            <a:spLocks noGrp="1"/>
          </p:cNvSpPr>
          <p:nvPr>
            <p:ph type="sldNum" sz="quarter" idx="5"/>
          </p:nvPr>
        </p:nvSpPr>
        <p:spPr/>
        <p:txBody>
          <a:bodyPr/>
          <a:lstStyle/>
          <a:p>
            <a:fld id="{E0BF9E51-3C04-432B-9982-1877D576ABF8}" type="slidenum">
              <a:rPr lang="en-US" smtClean="0"/>
              <a:t>5</a:t>
            </a:fld>
            <a:endParaRPr lang="en-US"/>
          </a:p>
        </p:txBody>
      </p:sp>
    </p:spTree>
    <p:extLst>
      <p:ext uri="{BB962C8B-B14F-4D97-AF65-F5344CB8AC3E}">
        <p14:creationId xmlns:p14="http://schemas.microsoft.com/office/powerpoint/2010/main" val="40456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Open Sans"/>
              </a:rPr>
              <a:t>Heroes of the Catholic faith, practicing in the life of the Church</a:t>
            </a:r>
          </a:p>
          <a:p>
            <a:r>
              <a:rPr lang="en-US" dirty="0">
                <a:solidFill>
                  <a:srgbClr val="000000"/>
                </a:solidFill>
                <a:latin typeface="Open Sans"/>
              </a:rPr>
              <a:t>Lives of </a:t>
            </a:r>
            <a:r>
              <a:rPr lang="en-US" sz="1200" b="0" i="0" dirty="0">
                <a:solidFill>
                  <a:srgbClr val="000000"/>
                </a:solidFill>
                <a:effectLst/>
                <a:latin typeface="Open Sans"/>
              </a:rPr>
              <a:t>holiness</a:t>
            </a:r>
          </a:p>
          <a:p>
            <a:r>
              <a:rPr lang="en-US" dirty="0">
                <a:solidFill>
                  <a:srgbClr val="000000"/>
                </a:solidFill>
                <a:latin typeface="Open Sans"/>
              </a:rPr>
              <a:t>D</a:t>
            </a:r>
            <a:r>
              <a:rPr lang="en-US" sz="1200" b="0" i="0" dirty="0">
                <a:solidFill>
                  <a:srgbClr val="000000"/>
                </a:solidFill>
                <a:effectLst/>
                <a:latin typeface="Open Sans"/>
              </a:rPr>
              <a:t>edicated to serving God and spreading his message of salvation</a:t>
            </a:r>
          </a:p>
          <a:p>
            <a:r>
              <a:rPr lang="en-US" dirty="0">
                <a:solidFill>
                  <a:srgbClr val="000000"/>
                </a:solidFill>
                <a:latin typeface="Open Sans"/>
              </a:rPr>
              <a:t>Some martyrs, </a:t>
            </a:r>
            <a:r>
              <a:rPr lang="en-US" sz="1200" b="0" i="0" dirty="0">
                <a:solidFill>
                  <a:srgbClr val="000000"/>
                </a:solidFill>
                <a:effectLst/>
                <a:latin typeface="Open Sans"/>
              </a:rPr>
              <a:t>courageously died for their faith</a:t>
            </a:r>
          </a:p>
          <a:p>
            <a:r>
              <a:rPr lang="en-US" sz="1200" b="0" i="0" dirty="0">
                <a:solidFill>
                  <a:srgbClr val="000000"/>
                </a:solidFill>
                <a:effectLst/>
                <a:latin typeface="Open Sans"/>
              </a:rPr>
              <a:t>Serve as examples for all Catholics, showing us how to l</a:t>
            </a:r>
            <a:r>
              <a:rPr lang="en-US" b="0" i="0" dirty="0">
                <a:solidFill>
                  <a:srgbClr val="000000"/>
                </a:solidFill>
                <a:effectLst/>
                <a:latin typeface="Open Sans"/>
              </a:rPr>
              <a:t>ead a more satisfying, more spiritual life in communion with our Lord and Savior, Jesus Christ. </a:t>
            </a:r>
          </a:p>
          <a:p>
            <a:r>
              <a:rPr lang="en-US" dirty="0">
                <a:solidFill>
                  <a:srgbClr val="000000"/>
                </a:solidFill>
                <a:latin typeface="Open Sans"/>
              </a:rPr>
              <a:t>Serve as </a:t>
            </a:r>
            <a:r>
              <a:rPr lang="en-US" b="0" i="0" dirty="0">
                <a:solidFill>
                  <a:srgbClr val="000000"/>
                </a:solidFill>
                <a:effectLst/>
                <a:latin typeface="Open Sans"/>
              </a:rPr>
              <a:t>reminders that this life will come to an end, and only what was done for Christ will have a lasting reward. </a:t>
            </a:r>
          </a:p>
          <a:p>
            <a:r>
              <a:rPr lang="en-US" dirty="0">
                <a:solidFill>
                  <a:srgbClr val="000000"/>
                </a:solidFill>
                <a:latin typeface="Open Sans"/>
              </a:rPr>
              <a:t>D</a:t>
            </a:r>
            <a:r>
              <a:rPr lang="en-US" b="0" i="0" dirty="0">
                <a:solidFill>
                  <a:srgbClr val="000000"/>
                </a:solidFill>
                <a:effectLst/>
                <a:latin typeface="Open Sans"/>
              </a:rPr>
              <a:t>ifferent times, different places, but shared love of God</a:t>
            </a:r>
          </a:p>
          <a:p>
            <a:r>
              <a:rPr lang="en-US" b="0" i="0" dirty="0">
                <a:solidFill>
                  <a:srgbClr val="000000"/>
                </a:solidFill>
                <a:effectLst/>
                <a:latin typeface="Open Sans"/>
              </a:rPr>
              <a:t>Lives documented through the teachings of the Catholic Church.</a:t>
            </a:r>
            <a:endParaRPr lang="en-US" sz="1400" i="1" dirty="0"/>
          </a:p>
          <a:p>
            <a:endParaRPr lang="en-US" dirty="0"/>
          </a:p>
        </p:txBody>
      </p:sp>
      <p:sp>
        <p:nvSpPr>
          <p:cNvPr id="4" name="Slide Number Placeholder 3"/>
          <p:cNvSpPr>
            <a:spLocks noGrp="1"/>
          </p:cNvSpPr>
          <p:nvPr>
            <p:ph type="sldNum" sz="quarter" idx="5"/>
          </p:nvPr>
        </p:nvSpPr>
        <p:spPr/>
        <p:txBody>
          <a:bodyPr/>
          <a:lstStyle/>
          <a:p>
            <a:fld id="{E0BF9E51-3C04-432B-9982-1877D576ABF8}" type="slidenum">
              <a:rPr lang="en-US" smtClean="0"/>
              <a:t>6</a:t>
            </a:fld>
            <a:endParaRPr lang="en-US"/>
          </a:p>
        </p:txBody>
      </p:sp>
    </p:spTree>
    <p:extLst>
      <p:ext uri="{BB962C8B-B14F-4D97-AF65-F5344CB8AC3E}">
        <p14:creationId xmlns:p14="http://schemas.microsoft.com/office/powerpoint/2010/main" val="207553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202122"/>
                </a:solidFill>
                <a:effectLst/>
                <a:latin typeface="Arial" panose="020B0604020202020204" pitchFamily="34" charset="0"/>
              </a:rPr>
              <a:t>The </a:t>
            </a:r>
            <a:r>
              <a:rPr lang="en-US" sz="2800" b="0" i="0" u="none" strike="noStrike" dirty="0">
                <a:solidFill>
                  <a:srgbClr val="0B0080"/>
                </a:solidFill>
                <a:effectLst/>
                <a:latin typeface="Arial" panose="020B0604020202020204" pitchFamily="34" charset="0"/>
                <a:hlinkClick r:id="rId3" tooltip="Catholic Church"/>
              </a:rPr>
              <a:t>Catholic Church</a:t>
            </a:r>
            <a:r>
              <a:rPr lang="en-US" sz="2800" b="0" i="0" dirty="0">
                <a:solidFill>
                  <a:srgbClr val="202122"/>
                </a:solidFill>
                <a:effectLst/>
                <a:latin typeface="Arial" panose="020B0604020202020204" pitchFamily="34" charset="0"/>
              </a:rPr>
              <a:t> commemorates the Church Triumphant and the Church Penitent in its </a:t>
            </a:r>
            <a:r>
              <a:rPr lang="en-US" sz="2800" b="0" i="0" u="none" strike="noStrike" dirty="0">
                <a:solidFill>
                  <a:srgbClr val="0B0080"/>
                </a:solidFill>
                <a:effectLst/>
                <a:latin typeface="Arial" panose="020B0604020202020204" pitchFamily="34" charset="0"/>
                <a:hlinkClick r:id="rId4" tooltip="Catholic liturgy"/>
              </a:rPr>
              <a:t>liturgy</a:t>
            </a:r>
            <a:r>
              <a:rPr lang="en-US" sz="2800" b="0" i="0" dirty="0">
                <a:solidFill>
                  <a:srgbClr val="202122"/>
                </a:solidFill>
                <a:effectLst/>
                <a:latin typeface="Arial" panose="020B0604020202020204" pitchFamily="34" charset="0"/>
              </a:rPr>
              <a:t> on two consecutive days: </a:t>
            </a:r>
            <a:r>
              <a:rPr lang="en-US" sz="2800" b="0" i="0" u="none" strike="noStrike" dirty="0">
                <a:solidFill>
                  <a:srgbClr val="0B0080"/>
                </a:solidFill>
                <a:effectLst/>
                <a:latin typeface="Arial" panose="020B0604020202020204" pitchFamily="34" charset="0"/>
                <a:hlinkClick r:id="rId5" tooltip="All Saints' Day"/>
              </a:rPr>
              <a:t>All Saints' Day</a:t>
            </a:r>
            <a:r>
              <a:rPr lang="en-US" sz="2800" b="0" i="0" dirty="0">
                <a:solidFill>
                  <a:srgbClr val="202122"/>
                </a:solidFill>
                <a:effectLst/>
                <a:latin typeface="Arial" panose="020B0604020202020204" pitchFamily="34" charset="0"/>
              </a:rPr>
              <a:t> on November 1 (the Church Triumphant) and </a:t>
            </a:r>
            <a:r>
              <a:rPr lang="en-US" sz="2800" b="0" i="0" u="none" strike="noStrike" dirty="0">
                <a:solidFill>
                  <a:srgbClr val="0B0080"/>
                </a:solidFill>
                <a:effectLst/>
                <a:latin typeface="Arial" panose="020B0604020202020204" pitchFamily="34" charset="0"/>
                <a:hlinkClick r:id="rId6" tooltip="All Souls' Day"/>
              </a:rPr>
              <a:t>All Souls' Day</a:t>
            </a:r>
            <a:r>
              <a:rPr lang="en-US" sz="2800" b="0" i="0" dirty="0">
                <a:solidFill>
                  <a:srgbClr val="202122"/>
                </a:solidFill>
                <a:effectLst/>
                <a:latin typeface="Arial" panose="020B0604020202020204" pitchFamily="34" charset="0"/>
              </a:rPr>
              <a:t> on November 2 (the Church Penitent).</a:t>
            </a:r>
          </a:p>
          <a:p>
            <a:pPr algn="l"/>
            <a:r>
              <a:rPr lang="en-US" sz="2800" b="0" i="0" dirty="0">
                <a:solidFill>
                  <a:srgbClr val="202122"/>
                </a:solidFill>
                <a:effectLst/>
                <a:latin typeface="Arial" panose="020B0604020202020204" pitchFamily="34" charset="0"/>
              </a:rPr>
              <a:t>These terms are not used in the </a:t>
            </a:r>
            <a:r>
              <a:rPr lang="en-US" sz="2800" b="0" i="1" u="none" strike="noStrike" dirty="0">
                <a:solidFill>
                  <a:srgbClr val="0B0080"/>
                </a:solidFill>
                <a:effectLst/>
                <a:latin typeface="Arial" panose="020B0604020202020204" pitchFamily="34" charset="0"/>
                <a:hlinkClick r:id="rId7" tooltip="Catechism of the Catholic Church"/>
              </a:rPr>
              <a:t>Catechism of the Catholic Church</a:t>
            </a:r>
            <a:r>
              <a:rPr lang="en-US" sz="2800" b="0" i="0" dirty="0">
                <a:solidFill>
                  <a:srgbClr val="202122"/>
                </a:solidFill>
                <a:effectLst/>
                <a:latin typeface="Arial" panose="020B0604020202020204" pitchFamily="34" charset="0"/>
              </a:rPr>
              <a:t>, an authoritative summary of the teaching of the Catholic Church published in 1994. However, the teaching these terms represent is precisely restated, quoting </a:t>
            </a:r>
            <a:r>
              <a:rPr lang="en-US" sz="2800" b="0" i="1" u="none" strike="noStrike" dirty="0">
                <a:solidFill>
                  <a:srgbClr val="0B0080"/>
                </a:solidFill>
                <a:effectLst/>
                <a:latin typeface="Arial" panose="020B0604020202020204" pitchFamily="34" charset="0"/>
                <a:hlinkClick r:id="rId8" tooltip="Lumen gentium"/>
              </a:rPr>
              <a:t>Lumen gentium</a:t>
            </a:r>
            <a:r>
              <a:rPr lang="en-US" sz="2800" b="0" i="0" dirty="0">
                <a:solidFill>
                  <a:srgbClr val="202122"/>
                </a:solidFill>
                <a:effectLst/>
                <a:latin typeface="Arial" panose="020B0604020202020204" pitchFamily="34" charset="0"/>
              </a:rPr>
              <a:t>:</a:t>
            </a:r>
          </a:p>
          <a:p>
            <a:r>
              <a:rPr lang="en-US" sz="2800" i="1" dirty="0">
                <a:effectLst/>
              </a:rPr>
              <a:t>The three states of the Church</a:t>
            </a:r>
            <a:r>
              <a:rPr lang="en-US" sz="2800" dirty="0">
                <a:effectLst/>
              </a:rPr>
              <a:t>. "When the Lord comes in glory, and all his angels with him, death will be no more and all things will be subject to him. But at the present time some of his disciples are pilgrims on earth. Others have died and are being purified, while still others are in glory, contemplating 'in full light, God himself triune and one, exactly as he is'."</a:t>
            </a:r>
            <a:r>
              <a:rPr lang="en-US" sz="2800" b="0" i="0" u="none" strike="noStrike" baseline="30000" dirty="0">
                <a:solidFill>
                  <a:srgbClr val="0B0080"/>
                </a:solidFill>
                <a:effectLst/>
                <a:hlinkClick r:id="rId9"/>
              </a:rPr>
              <a:t>[2]</a:t>
            </a:r>
            <a:endParaRPr lang="en-US" sz="2800" dirty="0">
              <a:effectLst/>
            </a:endParaRPr>
          </a:p>
          <a:p>
            <a:endParaRPr lang="en-US" sz="1700" i="1" kern="1200" dirty="0">
              <a:solidFill>
                <a:srgbClr val="000000"/>
              </a:solidFill>
              <a:latin typeface="+mn-lt"/>
              <a:ea typeface="+mn-ea"/>
              <a:cs typeface="+mn-cs"/>
            </a:endParaRPr>
          </a:p>
        </p:txBody>
      </p:sp>
      <p:sp>
        <p:nvSpPr>
          <p:cNvPr id="4" name="Slide Number Placeholder 3"/>
          <p:cNvSpPr>
            <a:spLocks noGrp="1"/>
          </p:cNvSpPr>
          <p:nvPr>
            <p:ph type="sldNum" sz="quarter" idx="5"/>
          </p:nvPr>
        </p:nvSpPr>
        <p:spPr/>
        <p:txBody>
          <a:bodyPr/>
          <a:lstStyle/>
          <a:p>
            <a:fld id="{E0BF9E51-3C04-432B-9982-1877D576ABF8}" type="slidenum">
              <a:rPr lang="en-US" smtClean="0"/>
              <a:t>7</a:t>
            </a:fld>
            <a:endParaRPr lang="en-US"/>
          </a:p>
        </p:txBody>
      </p:sp>
    </p:spTree>
    <p:extLst>
      <p:ext uri="{BB962C8B-B14F-4D97-AF65-F5344CB8AC3E}">
        <p14:creationId xmlns:p14="http://schemas.microsoft.com/office/powerpoint/2010/main" val="145684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82BDC7-336E-443F-B66E-4090320649D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34388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2BDC7-336E-443F-B66E-4090320649D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39850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2BDC7-336E-443F-B66E-4090320649D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214681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2BDC7-336E-443F-B66E-4090320649D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90968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82BDC7-336E-443F-B66E-4090320649D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373513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82BDC7-336E-443F-B66E-4090320649D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20497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82BDC7-336E-443F-B66E-4090320649D4}"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59503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82BDC7-336E-443F-B66E-4090320649D4}"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363658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2BDC7-336E-443F-B66E-4090320649D4}"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411020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82BDC7-336E-443F-B66E-4090320649D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16598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82BDC7-336E-443F-B66E-4090320649D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FAA29-224E-4240-B735-A42B7C55C1D2}" type="slidenum">
              <a:rPr lang="en-US" smtClean="0"/>
              <a:t>‹#›</a:t>
            </a:fld>
            <a:endParaRPr lang="en-US"/>
          </a:p>
        </p:txBody>
      </p:sp>
    </p:spTree>
    <p:extLst>
      <p:ext uri="{BB962C8B-B14F-4D97-AF65-F5344CB8AC3E}">
        <p14:creationId xmlns:p14="http://schemas.microsoft.com/office/powerpoint/2010/main" val="9569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2BDC7-336E-443F-B66E-4090320649D4}"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FAA29-224E-4240-B735-A42B7C55C1D2}" type="slidenum">
              <a:rPr lang="en-US" smtClean="0"/>
              <a:t>‹#›</a:t>
            </a:fld>
            <a:endParaRPr lang="en-US"/>
          </a:p>
        </p:txBody>
      </p:sp>
    </p:spTree>
    <p:extLst>
      <p:ext uri="{BB962C8B-B14F-4D97-AF65-F5344CB8AC3E}">
        <p14:creationId xmlns:p14="http://schemas.microsoft.com/office/powerpoint/2010/main" val="37857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wbOZGfJYQ4"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cW69Jyof5w"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avAU1UVkA"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hyperlink" Target="https://www.youtube.com/watch?v=MbDY4ANWW8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1MRI_KpcnU"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15976"/>
            <a:ext cx="9144000" cy="1127371"/>
          </a:xfrm>
        </p:spPr>
        <p:txBody>
          <a:bodyPr>
            <a:normAutofit/>
          </a:bodyPr>
          <a:lstStyle/>
          <a:p>
            <a:r>
              <a:rPr lang="en-US" sz="4400" dirty="0">
                <a:solidFill>
                  <a:srgbClr val="002060"/>
                </a:solidFill>
              </a:rPr>
              <a:t>November 2020 Meeting</a:t>
            </a:r>
          </a:p>
        </p:txBody>
      </p:sp>
      <p:sp>
        <p:nvSpPr>
          <p:cNvPr id="3" name="Subtitle 2"/>
          <p:cNvSpPr>
            <a:spLocks noGrp="1"/>
          </p:cNvSpPr>
          <p:nvPr>
            <p:ph type="subTitle" idx="1"/>
          </p:nvPr>
        </p:nvSpPr>
        <p:spPr>
          <a:xfrm>
            <a:off x="1524000" y="1245204"/>
            <a:ext cx="9144000" cy="1655762"/>
          </a:xfrm>
        </p:spPr>
        <p:txBody>
          <a:bodyPr>
            <a:normAutofit/>
          </a:bodyPr>
          <a:lstStyle/>
          <a:p>
            <a:r>
              <a:rPr lang="en-US" sz="7200" b="1" dirty="0">
                <a:solidFill>
                  <a:srgbClr val="002060"/>
                </a:solidFill>
              </a:rPr>
              <a:t>The Saints</a:t>
            </a:r>
          </a:p>
        </p:txBody>
      </p:sp>
      <p:sp>
        <p:nvSpPr>
          <p:cNvPr id="4" name="TextBox 3"/>
          <p:cNvSpPr txBox="1"/>
          <p:nvPr/>
        </p:nvSpPr>
        <p:spPr>
          <a:xfrm>
            <a:off x="4909625" y="2444823"/>
            <a:ext cx="1955409" cy="646331"/>
          </a:xfrm>
          <a:prstGeom prst="rect">
            <a:avLst/>
          </a:prstGeom>
          <a:noFill/>
        </p:spPr>
        <p:txBody>
          <a:bodyPr wrap="square" rtlCol="0">
            <a:spAutoFit/>
          </a:bodyPr>
          <a:lstStyle/>
          <a:p>
            <a:endParaRPr lang="en-US" dirty="0">
              <a:solidFill>
                <a:srgbClr val="002060"/>
              </a:solidFill>
            </a:endParaRPr>
          </a:p>
          <a:p>
            <a:r>
              <a:rPr lang="en-US" b="1" dirty="0">
                <a:solidFill>
                  <a:srgbClr val="002060"/>
                </a:solidFill>
                <a:latin typeface="Lucida Handwriting" panose="03010101010101010101" pitchFamily="66" charset="0"/>
              </a:rPr>
              <a:t>Little Known</a:t>
            </a:r>
          </a:p>
        </p:txBody>
      </p:sp>
      <p:sp>
        <p:nvSpPr>
          <p:cNvPr id="5" name="Up Arrow 4"/>
          <p:cNvSpPr/>
          <p:nvPr/>
        </p:nvSpPr>
        <p:spPr>
          <a:xfrm>
            <a:off x="5584874" y="2073085"/>
            <a:ext cx="168813" cy="561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605" y="4969956"/>
            <a:ext cx="1307205" cy="17596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55" y="4017129"/>
            <a:ext cx="1915966" cy="263813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8911" y="238300"/>
            <a:ext cx="2066310" cy="302728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21" y="301768"/>
            <a:ext cx="1782700" cy="290035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8911" y="3715976"/>
            <a:ext cx="2381250" cy="3009900"/>
          </a:xfrm>
          <a:prstGeom prst="rect">
            <a:avLst/>
          </a:prstGeom>
        </p:spPr>
      </p:pic>
    </p:spTree>
    <p:extLst>
      <p:ext uri="{BB962C8B-B14F-4D97-AF65-F5344CB8AC3E}">
        <p14:creationId xmlns:p14="http://schemas.microsoft.com/office/powerpoint/2010/main" val="45560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013960" cy="760290"/>
          </a:xfrm>
        </p:spPr>
        <p:txBody>
          <a:bodyPr/>
          <a:lstStyle/>
          <a:p>
            <a:r>
              <a:rPr lang="en-US" b="1" dirty="0"/>
              <a:t>St. Josephine Bakhita</a:t>
            </a:r>
          </a:p>
        </p:txBody>
      </p:sp>
      <p:sp>
        <p:nvSpPr>
          <p:cNvPr id="3" name="Content Placeholder 2"/>
          <p:cNvSpPr>
            <a:spLocks noGrp="1"/>
          </p:cNvSpPr>
          <p:nvPr>
            <p:ph idx="1"/>
          </p:nvPr>
        </p:nvSpPr>
        <p:spPr>
          <a:xfrm>
            <a:off x="553792" y="1352282"/>
            <a:ext cx="10800008" cy="4824681"/>
          </a:xfrm>
        </p:spPr>
        <p:txBody>
          <a:bodyPr>
            <a:normAutofit fontScale="85000" lnSpcReduction="10000"/>
          </a:bodyPr>
          <a:lstStyle/>
          <a:p>
            <a:r>
              <a:rPr lang="en-US" dirty="0"/>
              <a:t>Born 1869 in Sudan to prosperous family</a:t>
            </a:r>
          </a:p>
          <a:p>
            <a:r>
              <a:rPr lang="en-US" dirty="0"/>
              <a:t>Seized by Arab slave traders at age 7/8 and sold over 12 times</a:t>
            </a:r>
          </a:p>
          <a:p>
            <a:r>
              <a:rPr lang="en-US" dirty="0"/>
              <a:t>Forced to convert to Islam</a:t>
            </a:r>
          </a:p>
          <a:p>
            <a:r>
              <a:rPr lang="en-US" dirty="0"/>
              <a:t>Beaten often and branded </a:t>
            </a:r>
          </a:p>
          <a:p>
            <a:r>
              <a:rPr lang="en-US" dirty="0"/>
              <a:t>Eventually brought to Italy by gentler owners</a:t>
            </a:r>
          </a:p>
          <a:p>
            <a:r>
              <a:rPr lang="en-US" dirty="0"/>
              <a:t>In 1888, owners left her in care of Canossian Sisters – first encounter with Christianity </a:t>
            </a:r>
          </a:p>
          <a:p>
            <a:r>
              <a:rPr lang="en-US" dirty="0"/>
              <a:t>Owners returned for her but she refused to leave and Italian court sided with her</a:t>
            </a:r>
          </a:p>
          <a:p>
            <a:r>
              <a:rPr lang="en-US" dirty="0"/>
              <a:t>Baptized in 1890 by future Pope Pius X and in 1896 she became a Canossian sister. </a:t>
            </a:r>
          </a:p>
          <a:p>
            <a:r>
              <a:rPr lang="en-US" dirty="0"/>
              <a:t>She was assigned to convent in Schio, in northern Italy where she worked for next 42 years</a:t>
            </a:r>
          </a:p>
          <a:p>
            <a:r>
              <a:rPr lang="en-US" dirty="0"/>
              <a:t>Died on 2/18/1947 and canonized on 10/1/2000</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704" y="211016"/>
            <a:ext cx="2726362" cy="2646175"/>
          </a:xfrm>
          <a:prstGeom prst="rect">
            <a:avLst/>
          </a:prstGeom>
        </p:spPr>
      </p:pic>
    </p:spTree>
    <p:extLst>
      <p:ext uri="{BB962C8B-B14F-4D97-AF65-F5344CB8AC3E}">
        <p14:creationId xmlns:p14="http://schemas.microsoft.com/office/powerpoint/2010/main" val="199989693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921" y="1532524"/>
            <a:ext cx="2154995" cy="2873326"/>
          </a:xfrm>
          <a:prstGeom prst="rect">
            <a:avLst/>
          </a:prstGeom>
        </p:spPr>
      </p:pic>
      <p:sp>
        <p:nvSpPr>
          <p:cNvPr id="5" name="Rectangle 4"/>
          <p:cNvSpPr/>
          <p:nvPr/>
        </p:nvSpPr>
        <p:spPr>
          <a:xfrm>
            <a:off x="225083" y="4735509"/>
            <a:ext cx="4988673" cy="646331"/>
          </a:xfrm>
          <a:prstGeom prst="rect">
            <a:avLst/>
          </a:prstGeom>
        </p:spPr>
        <p:txBody>
          <a:bodyPr wrap="none">
            <a:spAutoFit/>
          </a:bodyPr>
          <a:lstStyle/>
          <a:p>
            <a:r>
              <a:rPr lang="en-US" dirty="0">
                <a:hlinkClick r:id="rId3"/>
              </a:rPr>
              <a:t>https://www.youtube.com/watch?v=nwbOZGfJYQ4</a:t>
            </a:r>
            <a:endParaRPr lang="en-US" dirty="0"/>
          </a:p>
          <a:p>
            <a:endParaRPr lang="en-US" dirty="0"/>
          </a:p>
        </p:txBody>
      </p:sp>
      <p:sp>
        <p:nvSpPr>
          <p:cNvPr id="6" name="Rectangle 5"/>
          <p:cNvSpPr/>
          <p:nvPr/>
        </p:nvSpPr>
        <p:spPr>
          <a:xfrm>
            <a:off x="550545" y="501134"/>
            <a:ext cx="4857164" cy="701731"/>
          </a:xfrm>
          <a:prstGeom prst="rect">
            <a:avLst/>
          </a:prstGeom>
        </p:spPr>
        <p:txBody>
          <a:bodyPr wrap="none">
            <a:spAutoFit/>
          </a:bodyPr>
          <a:lstStyle/>
          <a:p>
            <a:pPr>
              <a:lnSpc>
                <a:spcPct val="90000"/>
              </a:lnSpc>
              <a:spcBef>
                <a:spcPct val="0"/>
              </a:spcBef>
            </a:pPr>
            <a:r>
              <a:rPr lang="en-US" sz="4400" b="1" dirty="0">
                <a:latin typeface="+mj-lt"/>
                <a:ea typeface="+mj-ea"/>
                <a:cs typeface="+mj-cs"/>
              </a:rPr>
              <a:t>St. Josephine Bakhita</a:t>
            </a:r>
          </a:p>
        </p:txBody>
      </p:sp>
      <p:sp>
        <p:nvSpPr>
          <p:cNvPr id="7" name="TextBox 6"/>
          <p:cNvSpPr txBox="1"/>
          <p:nvPr/>
        </p:nvSpPr>
        <p:spPr>
          <a:xfrm>
            <a:off x="6344529" y="900332"/>
            <a:ext cx="5205046" cy="4062651"/>
          </a:xfrm>
          <a:prstGeom prst="rect">
            <a:avLst/>
          </a:prstGeom>
          <a:noFill/>
        </p:spPr>
        <p:txBody>
          <a:bodyPr wrap="square" rtlCol="0">
            <a:spAutoFit/>
          </a:bodyPr>
          <a:lstStyle/>
          <a:p>
            <a:pPr algn="ctr"/>
            <a:r>
              <a:rPr lang="en-US" sz="3200" dirty="0">
                <a:latin typeface="Century Schoolbook" panose="02040604050505020304" pitchFamily="18" charset="0"/>
              </a:rPr>
              <a:t>Quotes</a:t>
            </a:r>
          </a:p>
          <a:p>
            <a:endParaRPr lang="en-US" sz="3200" dirty="0">
              <a:latin typeface="Century Schoolbook" panose="02040604050505020304" pitchFamily="18" charset="0"/>
            </a:endParaRPr>
          </a:p>
          <a:p>
            <a:r>
              <a:rPr lang="en-US" sz="2000" dirty="0"/>
              <a:t>"If I were to meet those who kidnapped me, and even those who tortured me, I would kneel and kiss their hands. For, if these things had not happened, I would not have been a Christian and a religious today".</a:t>
            </a:r>
          </a:p>
          <a:p>
            <a:endParaRPr lang="en-US" sz="2000" dirty="0">
              <a:latin typeface="Century Schoolbook" panose="02040604050505020304" pitchFamily="18" charset="0"/>
            </a:endParaRPr>
          </a:p>
          <a:p>
            <a:r>
              <a:rPr lang="en-US" sz="2000" dirty="0"/>
              <a:t>"As the Master desires." </a:t>
            </a:r>
            <a:endParaRPr lang="en-US" sz="2000" dirty="0">
              <a:latin typeface="Century Schoolbook" panose="02040604050505020304" pitchFamily="18" charset="0"/>
            </a:endParaRPr>
          </a:p>
          <a:p>
            <a:endParaRPr lang="en-US" dirty="0"/>
          </a:p>
          <a:p>
            <a:r>
              <a:rPr lang="en-US" sz="2000" dirty="0"/>
              <a:t>"Yes, I am so happy: Our Lady ... Our Lady!"</a:t>
            </a:r>
          </a:p>
          <a:p>
            <a:endParaRPr lang="en-US" dirty="0"/>
          </a:p>
        </p:txBody>
      </p:sp>
    </p:spTree>
    <p:extLst>
      <p:ext uri="{BB962C8B-B14F-4D97-AF65-F5344CB8AC3E}">
        <p14:creationId xmlns:p14="http://schemas.microsoft.com/office/powerpoint/2010/main" val="284061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154109"/>
            <a:ext cx="4704471" cy="1325563"/>
          </a:xfrm>
        </p:spPr>
        <p:txBody>
          <a:bodyPr/>
          <a:lstStyle/>
          <a:p>
            <a:r>
              <a:rPr lang="en-US" b="1" dirty="0"/>
              <a:t>St. Martin de Porres</a:t>
            </a:r>
          </a:p>
        </p:txBody>
      </p:sp>
      <p:sp>
        <p:nvSpPr>
          <p:cNvPr id="3" name="Content Placeholder 2"/>
          <p:cNvSpPr>
            <a:spLocks noGrp="1"/>
          </p:cNvSpPr>
          <p:nvPr>
            <p:ph idx="1"/>
          </p:nvPr>
        </p:nvSpPr>
        <p:spPr>
          <a:xfrm>
            <a:off x="838200" y="1308295"/>
            <a:ext cx="10570698" cy="5190979"/>
          </a:xfrm>
        </p:spPr>
        <p:txBody>
          <a:bodyPr>
            <a:normAutofit fontScale="92500" lnSpcReduction="10000"/>
          </a:bodyPr>
          <a:lstStyle/>
          <a:p>
            <a:r>
              <a:rPr lang="en-US" sz="2600" dirty="0"/>
              <a:t>12/9/1579 – 11/3/1639</a:t>
            </a:r>
          </a:p>
          <a:p>
            <a:r>
              <a:rPr lang="en-US" sz="2600" dirty="0"/>
              <a:t>Patron saint of mixed-race people, barbers, innkeepers, public health workers and all those seeking racial harmony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hlinkClick r:id="rId3"/>
              </a:rPr>
              <a:t>https://www.youtube.com/watch?v=FcW69Jyof5w</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729" y="2658794"/>
            <a:ext cx="2540000" cy="3200400"/>
          </a:xfrm>
          <a:prstGeom prst="rect">
            <a:avLst/>
          </a:prstGeom>
        </p:spPr>
      </p:pic>
    </p:spTree>
    <p:extLst>
      <p:ext uri="{BB962C8B-B14F-4D97-AF65-F5344CB8AC3E}">
        <p14:creationId xmlns:p14="http://schemas.microsoft.com/office/powerpoint/2010/main" val="39718741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8370"/>
            <a:ext cx="5154637" cy="1325563"/>
          </a:xfrm>
        </p:spPr>
        <p:txBody>
          <a:bodyPr/>
          <a:lstStyle/>
          <a:p>
            <a:r>
              <a:rPr lang="en-US" b="1" dirty="0"/>
              <a:t>St. Kateri Tekakwitha</a:t>
            </a:r>
          </a:p>
        </p:txBody>
      </p:sp>
      <p:sp>
        <p:nvSpPr>
          <p:cNvPr id="3" name="Content Placeholder 2"/>
          <p:cNvSpPr>
            <a:spLocks noGrp="1"/>
          </p:cNvSpPr>
          <p:nvPr>
            <p:ph idx="1"/>
          </p:nvPr>
        </p:nvSpPr>
        <p:spPr>
          <a:xfrm>
            <a:off x="838200" y="1473933"/>
            <a:ext cx="10515600" cy="4912800"/>
          </a:xfrm>
        </p:spPr>
        <p:txBody>
          <a:bodyPr>
            <a:normAutofit lnSpcReduction="10000"/>
          </a:bodyPr>
          <a:lstStyle/>
          <a:p>
            <a:r>
              <a:rPr lang="en-US" dirty="0"/>
              <a:t>1656 - 1680</a:t>
            </a:r>
          </a:p>
          <a:p>
            <a:r>
              <a:rPr lang="en-US" dirty="0"/>
              <a:t>First Native American to be canonized. </a:t>
            </a:r>
          </a:p>
          <a:p>
            <a:endParaRPr lang="en-US" dirty="0"/>
          </a:p>
          <a:p>
            <a:endParaRPr lang="en-US" dirty="0"/>
          </a:p>
          <a:p>
            <a:endParaRPr lang="en-US" dirty="0"/>
          </a:p>
          <a:p>
            <a:endParaRPr lang="en-US" dirty="0"/>
          </a:p>
          <a:p>
            <a:endParaRPr lang="en-US" dirty="0"/>
          </a:p>
          <a:p>
            <a:endParaRPr lang="en-US" dirty="0"/>
          </a:p>
          <a:p>
            <a:pPr marL="0" indent="0" algn="ctr">
              <a:buNone/>
            </a:pPr>
            <a:endParaRPr lang="en-US" dirty="0"/>
          </a:p>
          <a:p>
            <a:pPr marL="0" indent="0" algn="ctr">
              <a:buNone/>
            </a:pPr>
            <a:r>
              <a:rPr lang="en-US" dirty="0">
                <a:hlinkClick r:id="rId3"/>
              </a:rPr>
              <a:t>https://www.youtube.com/watch?v=Q-avAU1UVkA</a:t>
            </a:r>
            <a:endParaRPr lang="en-US" dirty="0"/>
          </a:p>
          <a:p>
            <a:pPr marL="0" indent="0" algn="ctr">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426" y="2799496"/>
            <a:ext cx="4376615" cy="2461846"/>
          </a:xfrm>
          <a:prstGeom prst="rect">
            <a:avLst/>
          </a:prstGeom>
        </p:spPr>
      </p:pic>
    </p:spTree>
    <p:extLst>
      <p:ext uri="{BB962C8B-B14F-4D97-AF65-F5344CB8AC3E}">
        <p14:creationId xmlns:p14="http://schemas.microsoft.com/office/powerpoint/2010/main" val="8030153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16348" cy="1325563"/>
          </a:xfrm>
        </p:spPr>
        <p:txBody>
          <a:bodyPr/>
          <a:lstStyle/>
          <a:p>
            <a:r>
              <a:rPr lang="en-US" b="1" dirty="0"/>
              <a:t>St. Damien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3176" y="1902569"/>
            <a:ext cx="2169446" cy="309146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416" y="1558392"/>
            <a:ext cx="3185918" cy="38436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741" y="1934461"/>
            <a:ext cx="2357239" cy="3091461"/>
          </a:xfrm>
          <a:prstGeom prst="rect">
            <a:avLst/>
          </a:prstGeom>
        </p:spPr>
      </p:pic>
      <p:sp>
        <p:nvSpPr>
          <p:cNvPr id="9" name="Rectangle 8"/>
          <p:cNvSpPr/>
          <p:nvPr/>
        </p:nvSpPr>
        <p:spPr>
          <a:xfrm>
            <a:off x="3615103" y="5754551"/>
            <a:ext cx="5354543" cy="646331"/>
          </a:xfrm>
          <a:prstGeom prst="rect">
            <a:avLst/>
          </a:prstGeom>
        </p:spPr>
        <p:txBody>
          <a:bodyPr wrap="none">
            <a:spAutoFit/>
          </a:bodyPr>
          <a:lstStyle/>
          <a:p>
            <a:r>
              <a:rPr lang="en-US" dirty="0">
                <a:hlinkClick r:id="rId6"/>
              </a:rPr>
              <a:t>https://www.youtube.com/watch?v=MbDY4ANWW8M</a:t>
            </a:r>
            <a:endParaRPr lang="en-US" dirty="0"/>
          </a:p>
          <a:p>
            <a:endParaRPr lang="en-US" dirty="0"/>
          </a:p>
        </p:txBody>
      </p:sp>
    </p:spTree>
    <p:extLst>
      <p:ext uri="{BB962C8B-B14F-4D97-AF65-F5344CB8AC3E}">
        <p14:creationId xmlns:p14="http://schemas.microsoft.com/office/powerpoint/2010/main" val="148258643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 Pedro Calungsod</a:t>
            </a:r>
          </a:p>
        </p:txBody>
      </p:sp>
      <p:sp>
        <p:nvSpPr>
          <p:cNvPr id="3" name="Content Placeholder 2"/>
          <p:cNvSpPr>
            <a:spLocks noGrp="1"/>
          </p:cNvSpPr>
          <p:nvPr>
            <p:ph idx="1"/>
          </p:nvPr>
        </p:nvSpPr>
        <p:spPr/>
        <p:txBody>
          <a:bodyPr/>
          <a:lstStyle/>
          <a:p>
            <a:r>
              <a:rPr lang="en-US" dirty="0"/>
              <a:t>Canonized by Pope Benedict XVI on October 21, 2012</a:t>
            </a:r>
          </a:p>
        </p:txBody>
      </p:sp>
      <p:sp>
        <p:nvSpPr>
          <p:cNvPr id="4" name="Rectangle 3"/>
          <p:cNvSpPr/>
          <p:nvPr/>
        </p:nvSpPr>
        <p:spPr>
          <a:xfrm>
            <a:off x="3666307" y="5988734"/>
            <a:ext cx="5084469" cy="646331"/>
          </a:xfrm>
          <a:prstGeom prst="rect">
            <a:avLst/>
          </a:prstGeom>
        </p:spPr>
        <p:txBody>
          <a:bodyPr wrap="none">
            <a:spAutoFit/>
          </a:bodyPr>
          <a:lstStyle/>
          <a:p>
            <a:r>
              <a:rPr lang="en-US" dirty="0">
                <a:hlinkClick r:id="rId3"/>
              </a:rPr>
              <a:t>https://www.youtube.com/watch?v=W1MRI_KpcnU</a:t>
            </a: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43" y="2548291"/>
            <a:ext cx="2239995" cy="3305506"/>
          </a:xfrm>
          <a:prstGeom prst="rect">
            <a:avLst/>
          </a:prstGeom>
        </p:spPr>
      </p:pic>
    </p:spTree>
    <p:extLst>
      <p:ext uri="{BB962C8B-B14F-4D97-AF65-F5344CB8AC3E}">
        <p14:creationId xmlns:p14="http://schemas.microsoft.com/office/powerpoint/2010/main" val="15238355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68" y="1574946"/>
            <a:ext cx="10275276" cy="3151798"/>
          </a:xfrm>
        </p:spPr>
        <p:txBody>
          <a:bodyPr>
            <a:normAutofit/>
          </a:bodyPr>
          <a:lstStyle/>
          <a:p>
            <a:r>
              <a:rPr lang="en-US" dirty="0"/>
              <a:t>Which one do you relate to?</a:t>
            </a:r>
            <a:br>
              <a:rPr lang="en-US" dirty="0"/>
            </a:br>
            <a:br>
              <a:rPr lang="en-US" dirty="0"/>
            </a:br>
            <a:r>
              <a:rPr lang="en-US" dirty="0"/>
              <a:t>What could we learn from them in 2020?</a:t>
            </a:r>
            <a:br>
              <a:rPr lang="en-US" dirty="0"/>
            </a:br>
            <a:br>
              <a:rPr lang="en-US" dirty="0"/>
            </a:br>
            <a:r>
              <a:rPr lang="en-US" dirty="0"/>
              <a:t>Anyone to add?</a:t>
            </a:r>
          </a:p>
        </p:txBody>
      </p:sp>
    </p:spTree>
    <p:extLst>
      <p:ext uri="{BB962C8B-B14F-4D97-AF65-F5344CB8AC3E}">
        <p14:creationId xmlns:p14="http://schemas.microsoft.com/office/powerpoint/2010/main" val="37876419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on NCC Patron Saint!</a:t>
            </a:r>
          </a:p>
        </p:txBody>
      </p:sp>
      <p:sp>
        <p:nvSpPr>
          <p:cNvPr id="3" name="Content Placeholder 2"/>
          <p:cNvSpPr>
            <a:spLocks noGrp="1"/>
          </p:cNvSpPr>
          <p:nvPr>
            <p:ph idx="1"/>
          </p:nvPr>
        </p:nvSpPr>
        <p:spPr/>
        <p:txBody>
          <a:bodyPr>
            <a:normAutofit/>
          </a:bodyPr>
          <a:lstStyle/>
          <a:p>
            <a:pPr marL="0" indent="0">
              <a:buNone/>
            </a:pPr>
            <a:r>
              <a:rPr lang="en-US" b="0" i="0" dirty="0">
                <a:solidFill>
                  <a:srgbClr val="333333"/>
                </a:solidFill>
                <a:effectLst/>
                <a:latin typeface="Helvetica Neue"/>
              </a:rPr>
              <a:t>(Gina to share document)</a:t>
            </a:r>
          </a:p>
        </p:txBody>
      </p:sp>
    </p:spTree>
    <p:extLst>
      <p:ext uri="{BB962C8B-B14F-4D97-AF65-F5344CB8AC3E}">
        <p14:creationId xmlns:p14="http://schemas.microsoft.com/office/powerpoint/2010/main" val="34753360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224" y="3318706"/>
            <a:ext cx="3297702" cy="718087"/>
          </a:xfrm>
        </p:spPr>
        <p:txBody>
          <a:bodyPr>
            <a:normAutofit/>
          </a:bodyPr>
          <a:lstStyle/>
          <a:p>
            <a:pPr>
              <a:spcBef>
                <a:spcPts val="1000"/>
              </a:spcBef>
            </a:pPr>
            <a:r>
              <a:rPr lang="en-US" sz="2800" dirty="0">
                <a:latin typeface="+mn-lt"/>
                <a:ea typeface="+mn-ea"/>
                <a:cs typeface="+mn-cs"/>
              </a:rPr>
              <a:t>Ice Breaker</a:t>
            </a:r>
          </a:p>
        </p:txBody>
      </p:sp>
      <p:sp>
        <p:nvSpPr>
          <p:cNvPr id="3" name="Content Placeholder 2"/>
          <p:cNvSpPr>
            <a:spLocks noGrp="1"/>
          </p:cNvSpPr>
          <p:nvPr>
            <p:ph idx="1"/>
          </p:nvPr>
        </p:nvSpPr>
        <p:spPr>
          <a:xfrm>
            <a:off x="1710397" y="1108174"/>
            <a:ext cx="10078329" cy="931643"/>
          </a:xfrm>
        </p:spPr>
        <p:txBody>
          <a:bodyPr/>
          <a:lstStyle/>
          <a:p>
            <a:pPr marL="0" indent="0">
              <a:buNone/>
            </a:pPr>
            <a:r>
              <a:rPr lang="en-US" dirty="0"/>
              <a:t>Does anyone know the names of any of those saints?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640" y="2513379"/>
            <a:ext cx="5412129" cy="3046828"/>
          </a:xfrm>
          <a:prstGeom prst="rect">
            <a:avLst/>
          </a:prstGeom>
        </p:spPr>
      </p:pic>
    </p:spTree>
    <p:extLst>
      <p:ext uri="{BB962C8B-B14F-4D97-AF65-F5344CB8AC3E}">
        <p14:creationId xmlns:p14="http://schemas.microsoft.com/office/powerpoint/2010/main" val="184259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835" y="2512382"/>
            <a:ext cx="10078329" cy="1382440"/>
          </a:xfrm>
        </p:spPr>
        <p:txBody>
          <a:bodyPr>
            <a:noAutofit/>
          </a:bodyPr>
          <a:lstStyle/>
          <a:p>
            <a:pPr marL="0" indent="0" algn="ctr">
              <a:buNone/>
            </a:pPr>
            <a:r>
              <a:rPr lang="en-US" sz="4000" dirty="0"/>
              <a:t>Before we dive into exploring these saints' lives, </a:t>
            </a:r>
          </a:p>
          <a:p>
            <a:pPr marL="0" indent="0" algn="ctr">
              <a:buNone/>
            </a:pPr>
            <a:r>
              <a:rPr lang="en-US" sz="4000" dirty="0"/>
              <a:t>let’s answer a few key questions… </a:t>
            </a:r>
          </a:p>
        </p:txBody>
      </p:sp>
    </p:spTree>
    <p:extLst>
      <p:ext uri="{BB962C8B-B14F-4D97-AF65-F5344CB8AC3E}">
        <p14:creationId xmlns:p14="http://schemas.microsoft.com/office/powerpoint/2010/main" val="248202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What does it </a:t>
            </a:r>
            <a:r>
              <a:rPr lang="en-US" sz="4100" b="1" i="1" dirty="0"/>
              <a:t>actually</a:t>
            </a:r>
            <a:r>
              <a:rPr lang="en-US" sz="4100" b="1" dirty="0"/>
              <a:t> mean to be a saint?</a:t>
            </a:r>
          </a:p>
        </p:txBody>
      </p:sp>
      <p:sp>
        <p:nvSpPr>
          <p:cNvPr id="3" name="Content Placeholder 2"/>
          <p:cNvSpPr>
            <a:spLocks noGrp="1"/>
          </p:cNvSpPr>
          <p:nvPr>
            <p:ph idx="1"/>
          </p:nvPr>
        </p:nvSpPr>
        <p:spPr>
          <a:xfrm>
            <a:off x="4965431" y="2438400"/>
            <a:ext cx="6586489" cy="3785419"/>
          </a:xfrm>
        </p:spPr>
        <p:txBody>
          <a:bodyPr>
            <a:normAutofit lnSpcReduction="10000"/>
          </a:bodyPr>
          <a:lstStyle/>
          <a:p>
            <a:pPr marL="0" indent="0">
              <a:buNone/>
            </a:pPr>
            <a:r>
              <a:rPr lang="en-US" sz="2400" b="0" i="0" dirty="0">
                <a:effectLst/>
              </a:rPr>
              <a:t>A saint is a holy person who is known for his or her “heroic sanctity” and who is </a:t>
            </a:r>
            <a:r>
              <a:rPr lang="en-US" sz="2400" b="1" i="0" dirty="0">
                <a:effectLst/>
              </a:rPr>
              <a:t>thought to be in heaven</a:t>
            </a:r>
            <a:r>
              <a:rPr lang="en-US" sz="2400" b="0" i="0" dirty="0">
                <a:effectLst/>
              </a:rPr>
              <a:t>.</a:t>
            </a:r>
            <a:endParaRPr lang="en-US" sz="2400" dirty="0"/>
          </a:p>
          <a:p>
            <a:pPr marL="0" indent="0">
              <a:buNone/>
            </a:pPr>
            <a:endParaRPr lang="en-US" sz="2400" dirty="0"/>
          </a:p>
          <a:p>
            <a:pPr marL="0" indent="0">
              <a:spcBef>
                <a:spcPts val="0"/>
              </a:spcBef>
              <a:buNone/>
            </a:pPr>
            <a:r>
              <a:rPr lang="en-US" sz="2400" i="1" dirty="0"/>
              <a:t>“Saints are not the opposite of sinners. There are no opposites of sinners in this world.  There are only saved sinners and unsaved sinners.  Thus holy does not mean "sinless" but "set-apart:" called out of the world to the destiny of eternal ecstasy with God… A saint is one who knows he is a sinner.”</a:t>
            </a:r>
          </a:p>
          <a:p>
            <a:pPr marL="0" indent="0">
              <a:spcBef>
                <a:spcPts val="0"/>
              </a:spcBef>
              <a:buNone/>
            </a:pPr>
            <a:r>
              <a:rPr lang="en-US" sz="2400" i="1" dirty="0"/>
              <a:t>– Peter Kreeft </a:t>
            </a:r>
          </a:p>
        </p:txBody>
      </p:sp>
      <p:pic>
        <p:nvPicPr>
          <p:cNvPr id="1026" name="Picture 2" descr="How many Catholic saints are there?">
            <a:extLst>
              <a:ext uri="{FF2B5EF4-FFF2-40B4-BE49-F238E27FC236}">
                <a16:creationId xmlns:a16="http://schemas.microsoft.com/office/drawing/2014/main" id="{0ABB1793-DBC0-45EF-B418-CFE30B3A52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39" r="1206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91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83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7 facts about Mother Teresa and why she won the Nobel Peace Prize -  Education Today News">
            <a:extLst>
              <a:ext uri="{FF2B5EF4-FFF2-40B4-BE49-F238E27FC236}">
                <a16:creationId xmlns:a16="http://schemas.microsoft.com/office/drawing/2014/main" id="{665B7FD4-B22D-49EE-A3E8-DFE6679C0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5" t="9489" r="25364" b="-4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A554327-D9BB-4F2E-BADD-34E56DCED750}"/>
              </a:ext>
            </a:extLst>
          </p:cNvPr>
          <p:cNvSpPr/>
          <p:nvPr/>
        </p:nvSpPr>
        <p:spPr>
          <a:xfrm>
            <a:off x="371094" y="716692"/>
            <a:ext cx="963436" cy="287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0066AF-7149-41D2-890A-4CD87E992B0E}"/>
              </a:ext>
            </a:extLst>
          </p:cNvPr>
          <p:cNvSpPr/>
          <p:nvPr/>
        </p:nvSpPr>
        <p:spPr>
          <a:xfrm>
            <a:off x="447510" y="2231967"/>
            <a:ext cx="3803214" cy="28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1094" y="1567159"/>
            <a:ext cx="5078236" cy="4907782"/>
          </a:xfrm>
        </p:spPr>
        <p:txBody>
          <a:bodyPr anchor="t">
            <a:normAutofit/>
          </a:bodyPr>
          <a:lstStyle/>
          <a:p>
            <a:r>
              <a:rPr lang="en-US" sz="2000" b="0" i="0" dirty="0">
                <a:effectLst/>
                <a:latin typeface="Open Sans"/>
              </a:rPr>
              <a:t>Heroic virtue </a:t>
            </a:r>
            <a:r>
              <a:rPr lang="en-US" sz="2000" dirty="0">
                <a:latin typeface="Open Sans"/>
              </a:rPr>
              <a:t>+ lives of </a:t>
            </a:r>
            <a:r>
              <a:rPr lang="en-US" sz="2000" b="0" i="0" dirty="0">
                <a:effectLst/>
                <a:latin typeface="Open Sans"/>
              </a:rPr>
              <a:t>holiness</a:t>
            </a:r>
          </a:p>
          <a:p>
            <a:r>
              <a:rPr lang="en-US" sz="2000" dirty="0">
                <a:latin typeface="Open Sans"/>
              </a:rPr>
              <a:t>D</a:t>
            </a:r>
            <a:r>
              <a:rPr lang="en-US" sz="2000" b="0" i="0" dirty="0">
                <a:effectLst/>
                <a:latin typeface="Open Sans"/>
              </a:rPr>
              <a:t>edicated to serving God and spreading the Gospel</a:t>
            </a:r>
          </a:p>
          <a:p>
            <a:r>
              <a:rPr lang="en-US" sz="2000" dirty="0">
                <a:latin typeface="Open Sans"/>
              </a:rPr>
              <a:t>Some martyrs, </a:t>
            </a:r>
            <a:r>
              <a:rPr lang="en-US" sz="2000" b="0" i="0" dirty="0">
                <a:effectLst/>
                <a:latin typeface="Open Sans"/>
              </a:rPr>
              <a:t>courageously died for their faith</a:t>
            </a:r>
          </a:p>
          <a:p>
            <a:r>
              <a:rPr lang="en-US" sz="2000" dirty="0">
                <a:latin typeface="Open Sans"/>
              </a:rPr>
              <a:t>Show us</a:t>
            </a:r>
            <a:r>
              <a:rPr lang="en-US" sz="2000" b="0" i="0" dirty="0">
                <a:effectLst/>
                <a:latin typeface="Open Sans"/>
              </a:rPr>
              <a:t> how live closer to Christ</a:t>
            </a:r>
          </a:p>
          <a:p>
            <a:r>
              <a:rPr lang="en-US" sz="2000" dirty="0">
                <a:latin typeface="Open Sans"/>
              </a:rPr>
              <a:t>Reminders </a:t>
            </a:r>
            <a:r>
              <a:rPr lang="en-US" sz="2000" b="0" i="0" dirty="0">
                <a:effectLst/>
                <a:latin typeface="Open Sans"/>
              </a:rPr>
              <a:t>life will come to an end, and only what was done for Christ will have a lasting reward</a:t>
            </a:r>
          </a:p>
          <a:p>
            <a:r>
              <a:rPr lang="en-US" sz="2000" dirty="0">
                <a:latin typeface="Open Sans"/>
              </a:rPr>
              <a:t>D</a:t>
            </a:r>
            <a:r>
              <a:rPr lang="en-US" sz="2000" b="0" i="0" dirty="0">
                <a:effectLst/>
                <a:latin typeface="Open Sans"/>
              </a:rPr>
              <a:t>ifferent times, different places, but shared love of God</a:t>
            </a:r>
          </a:p>
          <a:p>
            <a:r>
              <a:rPr lang="en-US" sz="2000" b="0" i="0" dirty="0">
                <a:effectLst/>
                <a:latin typeface="Open Sans"/>
              </a:rPr>
              <a:t>Lives documented through the teachings of the Catholic Church.</a:t>
            </a:r>
            <a:endParaRPr lang="en-US" sz="2000" i="1" dirty="0"/>
          </a:p>
        </p:txBody>
      </p:sp>
      <p:sp>
        <p:nvSpPr>
          <p:cNvPr id="2" name="Title 1"/>
          <p:cNvSpPr>
            <a:spLocks noGrp="1"/>
          </p:cNvSpPr>
          <p:nvPr>
            <p:ph type="title"/>
          </p:nvPr>
        </p:nvSpPr>
        <p:spPr>
          <a:xfrm>
            <a:off x="371094" y="431663"/>
            <a:ext cx="5078236" cy="703834"/>
          </a:xfrm>
        </p:spPr>
        <p:txBody>
          <a:bodyPr anchor="b">
            <a:normAutofit/>
          </a:bodyPr>
          <a:lstStyle/>
          <a:p>
            <a:r>
              <a:rPr lang="en-US" sz="2800" b="1" dirty="0"/>
              <a:t>What about “Catholic saints”? </a:t>
            </a:r>
          </a:p>
        </p:txBody>
      </p:sp>
      <p:cxnSp>
        <p:nvCxnSpPr>
          <p:cNvPr id="8" name="Straight Connector 7">
            <a:extLst>
              <a:ext uri="{FF2B5EF4-FFF2-40B4-BE49-F238E27FC236}">
                <a16:creationId xmlns:a16="http://schemas.microsoft.com/office/drawing/2014/main" id="{53E30599-44AA-45E5-ABE0-92C5E5B4F58D}"/>
              </a:ext>
            </a:extLst>
          </p:cNvPr>
          <p:cNvCxnSpPr/>
          <p:nvPr/>
        </p:nvCxnSpPr>
        <p:spPr>
          <a:xfrm flipV="1">
            <a:off x="447510" y="1322174"/>
            <a:ext cx="33707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09134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3074" name="Picture 2" descr="Over 150 All-Saints Day Costumes for Kids - Catholic All Year | All saints  day, Saints for kids, Catholic all year">
            <a:extLst>
              <a:ext uri="{FF2B5EF4-FFF2-40B4-BE49-F238E27FC236}">
                <a16:creationId xmlns:a16="http://schemas.microsoft.com/office/drawing/2014/main" id="{5A759FD7-E084-4B2E-8000-81A500A103FA}"/>
              </a:ext>
            </a:extLst>
          </p:cNvPr>
          <p:cNvPicPr>
            <a:picLocks noGrp="1" noChangeAspect="1" noChangeArrowheads="1"/>
          </p:cNvPicPr>
          <p:nvPr>
            <p:ph sz="half" idx="2"/>
          </p:nvPr>
        </p:nvPicPr>
        <p:blipFill rotWithShape="1">
          <a:blip r:embed="rId5">
            <a:alphaModFix/>
            <a:extLst>
              <a:ext uri="{28A0092B-C50C-407E-A947-70E740481C1C}">
                <a14:useLocalDpi xmlns:a14="http://schemas.microsoft.com/office/drawing/2010/main" val="0"/>
              </a:ext>
            </a:extLst>
          </a:blip>
          <a:srcRect l="1286" r="547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3784" y="5872527"/>
            <a:ext cx="5545045" cy="985473"/>
          </a:xfrm>
        </p:spPr>
        <p:txBody>
          <a:bodyPr vert="horz" lIns="91440" tIns="45720" rIns="91440" bIns="45720" rtlCol="0" anchor="ctr">
            <a:normAutofit/>
          </a:bodyPr>
          <a:lstStyle/>
          <a:p>
            <a:r>
              <a:rPr lang="en-US" sz="1800" b="1" dirty="0">
                <a:solidFill>
                  <a:srgbClr val="000000"/>
                </a:solidFill>
              </a:rPr>
              <a:t>PS - No other reason other than they are adorable. </a:t>
            </a:r>
          </a:p>
        </p:txBody>
      </p:sp>
      <p:sp>
        <p:nvSpPr>
          <p:cNvPr id="3" name="Content Placeholder 2"/>
          <p:cNvSpPr>
            <a:spLocks noGrp="1"/>
          </p:cNvSpPr>
          <p:nvPr>
            <p:ph sz="half" idx="1"/>
          </p:nvPr>
        </p:nvSpPr>
        <p:spPr>
          <a:xfrm>
            <a:off x="545370" y="1264270"/>
            <a:ext cx="4706803" cy="3788830"/>
          </a:xfrm>
        </p:spPr>
        <p:txBody>
          <a:bodyPr vert="horz" lIns="91440" tIns="45720" rIns="91440" bIns="45720" rtlCol="0" anchor="ctr">
            <a:normAutofit/>
          </a:bodyPr>
          <a:lstStyle/>
          <a:p>
            <a:pPr marL="0" indent="0" algn="ctr">
              <a:buNone/>
            </a:pPr>
            <a:r>
              <a:rPr lang="en-US" dirty="0"/>
              <a:t>CCC 946 “What is the Church if not the assembly of all the saints?</a:t>
            </a:r>
            <a:r>
              <a:rPr lang="en-US" b="1" dirty="0"/>
              <a:t> The communion of saints is the Church.</a:t>
            </a:r>
          </a:p>
        </p:txBody>
      </p:sp>
    </p:spTree>
    <p:extLst>
      <p:ext uri="{BB962C8B-B14F-4D97-AF65-F5344CB8AC3E}">
        <p14:creationId xmlns:p14="http://schemas.microsoft.com/office/powerpoint/2010/main" val="100960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8930" y="557189"/>
            <a:ext cx="5180245" cy="5571899"/>
          </a:xfrm>
        </p:spPr>
        <p:txBody>
          <a:bodyPr>
            <a:normAutofit/>
          </a:bodyPr>
          <a:lstStyle/>
          <a:p>
            <a:pPr marL="0" indent="0" algn="ctr">
              <a:lnSpc>
                <a:spcPct val="100000"/>
              </a:lnSpc>
              <a:buNone/>
            </a:pPr>
            <a:r>
              <a:rPr lang="en-US" b="1" dirty="0"/>
              <a:t>Three states of the church</a:t>
            </a:r>
            <a:endParaRPr lang="en-US" sz="2000" dirty="0"/>
          </a:p>
          <a:p>
            <a:pPr marL="0" indent="0">
              <a:lnSpc>
                <a:spcPct val="100000"/>
              </a:lnSpc>
              <a:buNone/>
            </a:pPr>
            <a:r>
              <a:rPr lang="en-US" sz="2000" dirty="0"/>
              <a:t>CCC 962 "We believe in the communion of all the faithful of Christ, those who are pilgrims </a:t>
            </a:r>
            <a:r>
              <a:rPr lang="en-US" sz="2000" b="1" u="sng" dirty="0"/>
              <a:t>on earth</a:t>
            </a:r>
            <a:r>
              <a:rPr lang="en-US" sz="2000" dirty="0"/>
              <a:t>, the dead who are </a:t>
            </a:r>
            <a:r>
              <a:rPr lang="en-US" sz="2000" b="1" u="sng" dirty="0"/>
              <a:t>being purified</a:t>
            </a:r>
            <a:r>
              <a:rPr lang="en-US" sz="2000" dirty="0"/>
              <a:t>, and the blessed </a:t>
            </a:r>
            <a:r>
              <a:rPr lang="en-US" sz="2000" b="1" u="sng" dirty="0"/>
              <a:t>in heaven</a:t>
            </a:r>
            <a:r>
              <a:rPr lang="en-US" sz="2000" dirty="0"/>
              <a:t>, all together forming one Church; and we believe that in this communion, the merciful love of God and his saints is </a:t>
            </a:r>
            <a:r>
              <a:rPr lang="en-US" sz="2000" b="1" dirty="0"/>
              <a:t>always [attentive] to our prayers.</a:t>
            </a:r>
            <a:r>
              <a:rPr lang="en-US" sz="2000" dirty="0"/>
              <a:t>" (Paul VI, CPG § 30).</a:t>
            </a:r>
          </a:p>
          <a:p>
            <a:pPr marL="0" indent="0">
              <a:lnSpc>
                <a:spcPct val="100000"/>
              </a:lnSpc>
              <a:buNone/>
            </a:pPr>
            <a:endParaRPr lang="en-US" sz="2000" dirty="0"/>
          </a:p>
          <a:p>
            <a:pPr marL="0" indent="0">
              <a:lnSpc>
                <a:spcPct val="100000"/>
              </a:lnSpc>
              <a:buNone/>
            </a:pPr>
            <a:r>
              <a:rPr lang="en-US" sz="2000" dirty="0"/>
              <a:t>CCC 955 "So it is that the union of the wayfarers with the brethren who sleep in the peace of Christ is in </a:t>
            </a:r>
            <a:r>
              <a:rPr lang="en-US" sz="2000" b="1" dirty="0"/>
              <a:t>no way interrupted</a:t>
            </a:r>
            <a:r>
              <a:rPr lang="en-US" sz="2000" dirty="0"/>
              <a:t>, but on the contrary, according to the constant faith of the Church, this union is reinforced by an exchange of spiritual goods."494</a:t>
            </a:r>
          </a:p>
        </p:txBody>
      </p:sp>
      <p:pic>
        <p:nvPicPr>
          <p:cNvPr id="4098" name="Picture 2" descr="My Catholic Faith - Chapter 74 - One Body in Christ: Communion of Saints">
            <a:extLst>
              <a:ext uri="{FF2B5EF4-FFF2-40B4-BE49-F238E27FC236}">
                <a16:creationId xmlns:a16="http://schemas.microsoft.com/office/drawing/2014/main" id="{8BAA5208-81FC-4E64-899C-2862449665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88" t="2445" r="13497" b="2916"/>
          <a:stretch/>
        </p:blipFill>
        <p:spPr bwMode="auto">
          <a:xfrm>
            <a:off x="6182943" y="557189"/>
            <a:ext cx="6006007" cy="55718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9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B4E47F8-8E27-447C-A56B-69A156CCF00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Communion in Charity </a:t>
            </a:r>
            <a:r>
              <a:rPr lang="en-US" sz="2000" dirty="0"/>
              <a:t>(CCC 953)</a:t>
            </a:r>
            <a:endParaRPr lang="en-US" dirty="0"/>
          </a:p>
        </p:txBody>
      </p:sp>
      <p:sp>
        <p:nvSpPr>
          <p:cNvPr id="3" name="Content Placeholder 2"/>
          <p:cNvSpPr>
            <a:spLocks noGrp="1"/>
          </p:cNvSpPr>
          <p:nvPr>
            <p:ph sz="half" idx="1"/>
          </p:nvPr>
        </p:nvSpPr>
        <p:spPr>
          <a:xfrm>
            <a:off x="4965431" y="2438400"/>
            <a:ext cx="6822915" cy="3785419"/>
          </a:xfrm>
        </p:spPr>
        <p:txBody>
          <a:bodyPr vert="horz" lIns="91440" tIns="45720" rIns="91440" bIns="45720" rtlCol="0">
            <a:normAutofit/>
          </a:bodyPr>
          <a:lstStyle/>
          <a:p>
            <a:pPr marL="0" indent="0">
              <a:buNone/>
            </a:pPr>
            <a:r>
              <a:rPr lang="en-US" sz="2400" dirty="0"/>
              <a:t>"None of us lives to himself, and none of us dies to himself.“</a:t>
            </a:r>
          </a:p>
          <a:p>
            <a:pPr marL="0" indent="0">
              <a:buNone/>
            </a:pPr>
            <a:r>
              <a:rPr lang="en-US" sz="2400" dirty="0"/>
              <a:t>"If one member suffers, all suffer together; if one member is honored, all rejoice together. Now you are the body of Christ and individually members of it.“</a:t>
            </a:r>
          </a:p>
          <a:p>
            <a:pPr marL="0" indent="0">
              <a:buNone/>
            </a:pPr>
            <a:r>
              <a:rPr lang="en-US" sz="2400" b="1" dirty="0"/>
              <a:t>"Charity does not insist on its own way." </a:t>
            </a:r>
          </a:p>
          <a:p>
            <a:pPr marL="0" indent="0">
              <a:buNone/>
            </a:pPr>
            <a:r>
              <a:rPr lang="en-US" sz="2400" dirty="0"/>
              <a:t>In this solidarity with all men, living or dead, which is founded on the communion of saints, the least of our acts done in charity redounds to the profit of all. </a:t>
            </a:r>
            <a:r>
              <a:rPr lang="en-US" sz="2400" b="1" dirty="0"/>
              <a:t>Every sin harms this communion.</a:t>
            </a:r>
            <a:endParaRPr lang="en-US" sz="2400" dirty="0"/>
          </a:p>
        </p:txBody>
      </p:sp>
      <p:pic>
        <p:nvPicPr>
          <p:cNvPr id="13" name="Picture 2" descr="Jesus Christ On The Cross - Crucifixion Painting by Svitozar Nenyuk">
            <a:extLst>
              <a:ext uri="{FF2B5EF4-FFF2-40B4-BE49-F238E27FC236}">
                <a16:creationId xmlns:a16="http://schemas.microsoft.com/office/drawing/2014/main" id="{DDA47482-B494-4906-BBE9-A6711B6E4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9" r="470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90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6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835" y="646176"/>
            <a:ext cx="10078329" cy="5681472"/>
          </a:xfrm>
        </p:spPr>
        <p:txBody>
          <a:bodyPr>
            <a:noAutofit/>
          </a:bodyPr>
          <a:lstStyle/>
          <a:p>
            <a:pPr marL="0" indent="0" algn="ctr">
              <a:buNone/>
            </a:pPr>
            <a:r>
              <a:rPr lang="en-US" sz="4000" b="1" dirty="0"/>
              <a:t>Opportunity for people to share… </a:t>
            </a:r>
          </a:p>
          <a:p>
            <a:pPr marL="0" indent="0" algn="ctr">
              <a:buNone/>
            </a:pPr>
            <a:endParaRPr lang="en-US" sz="4000" dirty="0"/>
          </a:p>
          <a:p>
            <a:pPr marL="0" indent="0" algn="ctr">
              <a:buNone/>
            </a:pPr>
            <a:r>
              <a:rPr lang="en-US" sz="4000" dirty="0"/>
              <a:t>A story about a saint’s intercession </a:t>
            </a:r>
          </a:p>
          <a:p>
            <a:pPr marL="0" indent="0" algn="ctr">
              <a:buNone/>
            </a:pPr>
            <a:endParaRPr lang="en-US" sz="4000" dirty="0"/>
          </a:p>
          <a:p>
            <a:pPr marL="0" indent="0" algn="ctr">
              <a:buNone/>
            </a:pPr>
            <a:r>
              <a:rPr lang="en-US" sz="4000" dirty="0"/>
              <a:t>How you’ve been able to cultivate a relationship with a particular saint</a:t>
            </a:r>
          </a:p>
          <a:p>
            <a:pPr marL="0" indent="0" algn="ctr">
              <a:buNone/>
            </a:pPr>
            <a:endParaRPr lang="en-US" sz="4000" dirty="0"/>
          </a:p>
          <a:p>
            <a:pPr marL="0" indent="0" algn="ctr">
              <a:buNone/>
            </a:pPr>
            <a:r>
              <a:rPr lang="en-US" sz="4000" dirty="0"/>
              <a:t> Or anything else on this topic!   </a:t>
            </a:r>
          </a:p>
        </p:txBody>
      </p:sp>
    </p:spTree>
    <p:extLst>
      <p:ext uri="{BB962C8B-B14F-4D97-AF65-F5344CB8AC3E}">
        <p14:creationId xmlns:p14="http://schemas.microsoft.com/office/powerpoint/2010/main" val="1807494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TotalTime>
  <Words>1282</Words>
  <Application>Microsoft Office PowerPoint</Application>
  <PresentationFormat>Widescreen</PresentationFormat>
  <Paragraphs>116</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Century Schoolbook</vt:lpstr>
      <vt:lpstr>Helvetica Neue</vt:lpstr>
      <vt:lpstr>Lucida Handwriting</vt:lpstr>
      <vt:lpstr>Open Sans</vt:lpstr>
      <vt:lpstr>Office Theme</vt:lpstr>
      <vt:lpstr>November 2020 Meeting</vt:lpstr>
      <vt:lpstr>Ice Breaker</vt:lpstr>
      <vt:lpstr>PowerPoint Presentation</vt:lpstr>
      <vt:lpstr>What does it actually mean to be a saint?</vt:lpstr>
      <vt:lpstr>What about “Catholic saints”? </vt:lpstr>
      <vt:lpstr>PS - No other reason other than they are adorable. </vt:lpstr>
      <vt:lpstr>PowerPoint Presentation</vt:lpstr>
      <vt:lpstr>Communion in Charity (CCC 953)</vt:lpstr>
      <vt:lpstr>PowerPoint Presentation</vt:lpstr>
      <vt:lpstr>St. Josephine Bakhita</vt:lpstr>
      <vt:lpstr>PowerPoint Presentation</vt:lpstr>
      <vt:lpstr>St. Martin de Porres</vt:lpstr>
      <vt:lpstr>St. Kateri Tekakwitha</vt:lpstr>
      <vt:lpstr>St. Damien</vt:lpstr>
      <vt:lpstr>St. Pedro Calungsod</vt:lpstr>
      <vt:lpstr>Which one do you relate to?  What could we learn from them in 2020?  Anyone to add?</vt:lpstr>
      <vt:lpstr>Vote on NCC Patron Saint!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2020 Meeting</dc:title>
  <dc:creator>Gina Semensi</dc:creator>
  <cp:lastModifiedBy>Gina Semensi</cp:lastModifiedBy>
  <cp:revision>2</cp:revision>
  <dcterms:created xsi:type="dcterms:W3CDTF">2020-11-04T04:26:40Z</dcterms:created>
  <dcterms:modified xsi:type="dcterms:W3CDTF">2020-11-04T04:36:34Z</dcterms:modified>
</cp:coreProperties>
</file>