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56"/>
  </p:notesMasterIdLst>
  <p:sldIdLst>
    <p:sldId id="256" r:id="rId2"/>
    <p:sldId id="257" r:id="rId3"/>
    <p:sldId id="291" r:id="rId4"/>
    <p:sldId id="292" r:id="rId5"/>
    <p:sldId id="297" r:id="rId6"/>
    <p:sldId id="293" r:id="rId7"/>
    <p:sldId id="294" r:id="rId8"/>
    <p:sldId id="295" r:id="rId9"/>
    <p:sldId id="296" r:id="rId10"/>
    <p:sldId id="298" r:id="rId11"/>
    <p:sldId id="271" r:id="rId12"/>
    <p:sldId id="272" r:id="rId13"/>
    <p:sldId id="273" r:id="rId14"/>
    <p:sldId id="274" r:id="rId15"/>
    <p:sldId id="300" r:id="rId16"/>
    <p:sldId id="299" r:id="rId17"/>
    <p:sldId id="260" r:id="rId18"/>
    <p:sldId id="305" r:id="rId19"/>
    <p:sldId id="261" r:id="rId20"/>
    <p:sldId id="310" r:id="rId21"/>
    <p:sldId id="309" r:id="rId22"/>
    <p:sldId id="306" r:id="rId23"/>
    <p:sldId id="308" r:id="rId24"/>
    <p:sldId id="307" r:id="rId25"/>
    <p:sldId id="279" r:id="rId26"/>
    <p:sldId id="264" r:id="rId27"/>
    <p:sldId id="277" r:id="rId28"/>
    <p:sldId id="278" r:id="rId29"/>
    <p:sldId id="265" r:id="rId30"/>
    <p:sldId id="266" r:id="rId31"/>
    <p:sldId id="286" r:id="rId32"/>
    <p:sldId id="287" r:id="rId33"/>
    <p:sldId id="304" r:id="rId34"/>
    <p:sldId id="301" r:id="rId35"/>
    <p:sldId id="302" r:id="rId36"/>
    <p:sldId id="288" r:id="rId37"/>
    <p:sldId id="290" r:id="rId38"/>
    <p:sldId id="267" r:id="rId39"/>
    <p:sldId id="280" r:id="rId40"/>
    <p:sldId id="281" r:id="rId41"/>
    <p:sldId id="282" r:id="rId42"/>
    <p:sldId id="268" r:id="rId43"/>
    <p:sldId id="283" r:id="rId44"/>
    <p:sldId id="284" r:id="rId45"/>
    <p:sldId id="285" r:id="rId46"/>
    <p:sldId id="269" r:id="rId47"/>
    <p:sldId id="270" r:id="rId48"/>
    <p:sldId id="289" r:id="rId49"/>
    <p:sldId id="303" r:id="rId50"/>
    <p:sldId id="262" r:id="rId51"/>
    <p:sldId id="276" r:id="rId52"/>
    <p:sldId id="259" r:id="rId53"/>
    <p:sldId id="275" r:id="rId54"/>
    <p:sldId id="258" r:id="rId5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A12A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2" autoAdjust="0"/>
    <p:restoredTop sz="73655" autoAdjust="0"/>
  </p:normalViewPr>
  <p:slideViewPr>
    <p:cSldViewPr snapToGrid="0">
      <p:cViewPr varScale="1">
        <p:scale>
          <a:sx n="40" d="100"/>
          <a:sy n="40" d="100"/>
        </p:scale>
        <p:origin x="1334" y="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89B6B8-2F20-4F3E-BBA7-D0105698B6F4}" type="datetimeFigureOut">
              <a:rPr lang="en-US" smtClean="0"/>
              <a:t>8/16/2020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C3DE94-A3C9-4557-BBA9-8DB72081D4A9}" type="slidenum">
              <a:rPr lang="en-US" smtClean="0"/>
              <a:t>‹#›</a:t>
            </a:fld>
            <a:endParaRPr lang="en-US"/>
          </a:p>
        </p:txBody>
      </p:sp>
    </p:spTree>
    <p:extLst>
      <p:ext uri="{BB962C8B-B14F-4D97-AF65-F5344CB8AC3E}">
        <p14:creationId xmlns:p14="http://schemas.microsoft.com/office/powerpoint/2010/main" val="31590194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Guess the name of the rite or Church based on the syllables pictured!</a:t>
            </a:r>
          </a:p>
        </p:txBody>
      </p:sp>
      <p:sp>
        <p:nvSpPr>
          <p:cNvPr id="4" name="Slide Number Placeholder 3"/>
          <p:cNvSpPr>
            <a:spLocks noGrp="1"/>
          </p:cNvSpPr>
          <p:nvPr>
            <p:ph type="sldNum" sz="quarter" idx="5"/>
          </p:nvPr>
        </p:nvSpPr>
        <p:spPr/>
        <p:txBody>
          <a:bodyPr/>
          <a:lstStyle/>
          <a:p>
            <a:fld id="{F9C3DE94-A3C9-4557-BBA9-8DB72081D4A9}" type="slidenum">
              <a:rPr lang="en-US" smtClean="0"/>
              <a:t>2</a:t>
            </a:fld>
            <a:endParaRPr lang="en-US"/>
          </a:p>
        </p:txBody>
      </p:sp>
    </p:spTree>
    <p:extLst>
      <p:ext uri="{BB962C8B-B14F-4D97-AF65-F5344CB8AC3E}">
        <p14:creationId xmlns:p14="http://schemas.microsoft.com/office/powerpoint/2010/main" val="39636450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Volunteer to read? Lord we pray that you open our hearts tonight as we learn about the diverse branches of our Church. May we appreciate the ways in which culture has inspired each unique rite and recognize that though we are many parts, we are one body of believers rooted in our faith in you. Took this parable for the slide background too, with the slide design looking like the branching out of a tree </a:t>
            </a:r>
            <a:r>
              <a:rPr lang="en-US" dirty="0">
                <a:sym typeface="Wingdings" panose="05000000000000000000" pitchFamily="2" charset="2"/>
              </a:rPr>
              <a:t> but the general idea here is like the mustard seed started small and branched out, so Catholicism started out with Jesus and Company and branched out over the years into various rites. </a:t>
            </a:r>
            <a:endParaRPr lang="en-US" dirty="0"/>
          </a:p>
        </p:txBody>
      </p:sp>
      <p:sp>
        <p:nvSpPr>
          <p:cNvPr id="4" name="Slide Number Placeholder 3"/>
          <p:cNvSpPr>
            <a:spLocks noGrp="1"/>
          </p:cNvSpPr>
          <p:nvPr>
            <p:ph type="sldNum" sz="quarter" idx="5"/>
          </p:nvPr>
        </p:nvSpPr>
        <p:spPr/>
        <p:txBody>
          <a:bodyPr/>
          <a:lstStyle/>
          <a:p>
            <a:fld id="{F9C3DE94-A3C9-4557-BBA9-8DB72081D4A9}" type="slidenum">
              <a:rPr lang="en-US" smtClean="0"/>
              <a:t>11</a:t>
            </a:fld>
            <a:endParaRPr lang="en-US"/>
          </a:p>
        </p:txBody>
      </p:sp>
    </p:spTree>
    <p:extLst>
      <p:ext uri="{BB962C8B-B14F-4D97-AF65-F5344CB8AC3E}">
        <p14:creationId xmlns:p14="http://schemas.microsoft.com/office/powerpoint/2010/main" val="18226699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we get into the many different rites and what makes each one unique, thought it would be good to mention what they all have in common. CCC has a few references to the rites, mostly emphasizing unity in diversity. Bolded important parts for ease of reading, volunteers to read?</a:t>
            </a:r>
          </a:p>
        </p:txBody>
      </p:sp>
      <p:sp>
        <p:nvSpPr>
          <p:cNvPr id="4" name="Slide Number Placeholder 3"/>
          <p:cNvSpPr>
            <a:spLocks noGrp="1"/>
          </p:cNvSpPr>
          <p:nvPr>
            <p:ph type="sldNum" sz="quarter" idx="5"/>
          </p:nvPr>
        </p:nvSpPr>
        <p:spPr/>
        <p:txBody>
          <a:bodyPr/>
          <a:lstStyle/>
          <a:p>
            <a:fld id="{F9C3DE94-A3C9-4557-BBA9-8DB72081D4A9}" type="slidenum">
              <a:rPr lang="en-US" smtClean="0"/>
              <a:t>12</a:t>
            </a:fld>
            <a:endParaRPr lang="en-US"/>
          </a:p>
        </p:txBody>
      </p:sp>
    </p:spTree>
    <p:extLst>
      <p:ext uri="{BB962C8B-B14F-4D97-AF65-F5344CB8AC3E}">
        <p14:creationId xmlns:p14="http://schemas.microsoft.com/office/powerpoint/2010/main" val="19035597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of you may have heard before that the word catholic means universal, open to all. Goal is not to replace the culture, but to take the best of the cultures and integrate it into faith. What we will explore for each rite tonight is the center bolded portion (deposit of faith, liturgical symbols/key figures, community emphasis, theological understandings of the mysteries of the faith).</a:t>
            </a:r>
          </a:p>
        </p:txBody>
      </p:sp>
      <p:sp>
        <p:nvSpPr>
          <p:cNvPr id="4" name="Slide Number Placeholder 3"/>
          <p:cNvSpPr>
            <a:spLocks noGrp="1"/>
          </p:cNvSpPr>
          <p:nvPr>
            <p:ph type="sldNum" sz="quarter" idx="5"/>
          </p:nvPr>
        </p:nvSpPr>
        <p:spPr/>
        <p:txBody>
          <a:bodyPr/>
          <a:lstStyle/>
          <a:p>
            <a:fld id="{F9C3DE94-A3C9-4557-BBA9-8DB72081D4A9}" type="slidenum">
              <a:rPr lang="en-US" smtClean="0"/>
              <a:t>13</a:t>
            </a:fld>
            <a:endParaRPr lang="en-US"/>
          </a:p>
        </p:txBody>
      </p:sp>
    </p:spTree>
    <p:extLst>
      <p:ext uri="{BB962C8B-B14F-4D97-AF65-F5344CB8AC3E}">
        <p14:creationId xmlns:p14="http://schemas.microsoft.com/office/powerpoint/2010/main" val="39333849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point is probably my favorite part about the Church – no need to go church hopping when you go on vacation, because if you see a Catholic Church, you essentially know the format, the beliefs, the credibility, etc. Language might be different in addition to minor liturgical practices, but overall such an emphasis on the universal Church. Second point is one of the few points in the CCC that doesn’t focus on the unity in diversity of the rites. It’s applicable to modern day Church and even the past Churches in that when certain cultural practices contradict the way Christ wants us to live, we have to go by the Catholic way, not the human culture.</a:t>
            </a:r>
          </a:p>
        </p:txBody>
      </p:sp>
      <p:sp>
        <p:nvSpPr>
          <p:cNvPr id="4" name="Slide Number Placeholder 3"/>
          <p:cNvSpPr>
            <a:spLocks noGrp="1"/>
          </p:cNvSpPr>
          <p:nvPr>
            <p:ph type="sldNum" sz="quarter" idx="5"/>
          </p:nvPr>
        </p:nvSpPr>
        <p:spPr/>
        <p:txBody>
          <a:bodyPr/>
          <a:lstStyle/>
          <a:p>
            <a:fld id="{F9C3DE94-A3C9-4557-BBA9-8DB72081D4A9}" type="slidenum">
              <a:rPr lang="en-US" smtClean="0"/>
              <a:t>14</a:t>
            </a:fld>
            <a:endParaRPr lang="en-US"/>
          </a:p>
        </p:txBody>
      </p:sp>
    </p:spTree>
    <p:extLst>
      <p:ext uri="{BB962C8B-B14F-4D97-AF65-F5344CB8AC3E}">
        <p14:creationId xmlns:p14="http://schemas.microsoft.com/office/powerpoint/2010/main" val="358372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Ut </a:t>
            </a:r>
            <a:r>
              <a:rPr lang="en-US" dirty="0" err="1"/>
              <a:t>unum</a:t>
            </a:r>
            <a:r>
              <a:rPr lang="en-US" dirty="0"/>
              <a:t> </a:t>
            </a:r>
            <a:r>
              <a:rPr lang="en-US" dirty="0" err="1"/>
              <a:t>sint</a:t>
            </a:r>
            <a:r>
              <a:rPr lang="en-US" dirty="0"/>
              <a:t> and  Orientale Lumen – Apostolic Letters from JPII about ecumenism and Christian unity</a:t>
            </a:r>
          </a:p>
          <a:p>
            <a:r>
              <a:rPr lang="en-US" dirty="0"/>
              <a:t>Orientalium </a:t>
            </a:r>
            <a:r>
              <a:rPr lang="en-US" dirty="0" err="1"/>
              <a:t>Ecclesiarum</a:t>
            </a:r>
            <a:r>
              <a:rPr lang="en-US" dirty="0"/>
              <a:t> – Paul VI wrote this decree stating Eastern Churches’ unity w/West, emphasis on their dignity. Specifies role of Patriarch (basically archbishop, responsible for ordaining bishops in their rite and establishing new dioceses’, also details Eastern rite Catholics’ ability to get sacraments at any other rite. Important because many of the Eastern rite Churches are smaller, so not all areas may have a Church from their native rite. </a:t>
            </a:r>
          </a:p>
        </p:txBody>
      </p:sp>
      <p:sp>
        <p:nvSpPr>
          <p:cNvPr id="4" name="Slide Number Placeholder 3"/>
          <p:cNvSpPr>
            <a:spLocks noGrp="1"/>
          </p:cNvSpPr>
          <p:nvPr>
            <p:ph type="sldNum" sz="quarter" idx="5"/>
          </p:nvPr>
        </p:nvSpPr>
        <p:spPr/>
        <p:txBody>
          <a:bodyPr/>
          <a:lstStyle/>
          <a:p>
            <a:fld id="{F9C3DE94-A3C9-4557-BBA9-8DB72081D4A9}" type="slidenum">
              <a:rPr lang="en-US" smtClean="0"/>
              <a:t>15</a:t>
            </a:fld>
            <a:endParaRPr lang="en-US"/>
          </a:p>
        </p:txBody>
      </p:sp>
    </p:spTree>
    <p:extLst>
      <p:ext uri="{BB962C8B-B14F-4D97-AF65-F5344CB8AC3E}">
        <p14:creationId xmlns:p14="http://schemas.microsoft.com/office/powerpoint/2010/main" val="12805329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Apostolic See responsible for determining major feast days (individual churches may add their own, like patron saint of the parish feast days). Major feast days would be Christmas, Easter, etc. that are mandatory and individual Churches can’t just opt out of celebrating.</a:t>
            </a:r>
          </a:p>
          <a:p>
            <a:endParaRPr lang="en-US" dirty="0"/>
          </a:p>
          <a:p>
            <a:r>
              <a:rPr lang="en-US" dirty="0"/>
              <a:t>Patriarch blesses Chrism, priests of Eastern Churches can give all 3 sacraments to people of East and Western rite churches. In Eastern rite churches, Baptism, First Communion, and Confirmation are typically all performed at the same time in infancy, so priests are used to giving Confirmation. In Latin (Western/Roman) rite, bishops give Confirmation, priests give Baptism and First Communion.  Eastern rite priests can hear confessions of any rite in his bishop’s area, Sunday Mass at any Catholic rite church counts toward obligation </a:t>
            </a:r>
            <a:r>
              <a:rPr lang="en-US" dirty="0">
                <a:sym typeface="Wingdings" panose="05000000000000000000" pitchFamily="2" charset="2"/>
              </a:rPr>
              <a:t>  again the idea that not all parts of the world have a Church of the person’s usual rite, flexibility helps practice the faith.</a:t>
            </a:r>
            <a:endParaRPr lang="en-US" dirty="0"/>
          </a:p>
        </p:txBody>
      </p:sp>
      <p:sp>
        <p:nvSpPr>
          <p:cNvPr id="4" name="Slide Number Placeholder 3"/>
          <p:cNvSpPr>
            <a:spLocks noGrp="1"/>
          </p:cNvSpPr>
          <p:nvPr>
            <p:ph type="sldNum" sz="quarter" idx="5"/>
          </p:nvPr>
        </p:nvSpPr>
        <p:spPr/>
        <p:txBody>
          <a:bodyPr/>
          <a:lstStyle/>
          <a:p>
            <a:fld id="{F9C3DE94-A3C9-4557-BBA9-8DB72081D4A9}" type="slidenum">
              <a:rPr lang="en-US" smtClean="0"/>
              <a:t>16</a:t>
            </a:fld>
            <a:endParaRPr lang="en-US"/>
          </a:p>
        </p:txBody>
      </p:sp>
    </p:spTree>
    <p:extLst>
      <p:ext uri="{BB962C8B-B14F-4D97-AF65-F5344CB8AC3E}">
        <p14:creationId xmlns:p14="http://schemas.microsoft.com/office/powerpoint/2010/main" val="34984478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Overview of the 24 different Churches within the global Catholic Church. Fr. Casey has a </a:t>
            </a:r>
            <a:r>
              <a:rPr lang="en-US" dirty="0" err="1"/>
              <a:t>Youtube</a:t>
            </a:r>
            <a:r>
              <a:rPr lang="en-US" dirty="0"/>
              <a:t> channel called Breaking in the Habit (because he’s a Franciscan friar </a:t>
            </a:r>
            <a:r>
              <a:rPr lang="en-US" dirty="0">
                <a:sym typeface="Wingdings" panose="05000000000000000000" pitchFamily="2" charset="2"/>
              </a:rPr>
              <a:t> ). Very informational content…like a Bishop Barron or Fr. Mike Schmitz in the delivery of his content. </a:t>
            </a:r>
            <a:r>
              <a:rPr lang="en-US" dirty="0"/>
              <a:t> </a:t>
            </a:r>
          </a:p>
        </p:txBody>
      </p:sp>
      <p:sp>
        <p:nvSpPr>
          <p:cNvPr id="4" name="Slide Number Placeholder 3"/>
          <p:cNvSpPr>
            <a:spLocks noGrp="1"/>
          </p:cNvSpPr>
          <p:nvPr>
            <p:ph type="sldNum" sz="quarter" idx="5"/>
          </p:nvPr>
        </p:nvSpPr>
        <p:spPr/>
        <p:txBody>
          <a:bodyPr/>
          <a:lstStyle/>
          <a:p>
            <a:fld id="{F9C3DE94-A3C9-4557-BBA9-8DB72081D4A9}" type="slidenum">
              <a:rPr lang="en-US" smtClean="0"/>
              <a:t>17</a:t>
            </a:fld>
            <a:endParaRPr lang="en-US"/>
          </a:p>
        </p:txBody>
      </p:sp>
    </p:spTree>
    <p:extLst>
      <p:ext uri="{BB962C8B-B14F-4D97-AF65-F5344CB8AC3E}">
        <p14:creationId xmlns:p14="http://schemas.microsoft.com/office/powerpoint/2010/main" val="11364501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Sui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iuris</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the churches govern selves w/ their own canon law that falls under main catholic canon law</a:t>
            </a:r>
          </a:p>
          <a:p>
            <a:endParaRPr lang="en-US" dirty="0"/>
          </a:p>
        </p:txBody>
      </p:sp>
      <p:sp>
        <p:nvSpPr>
          <p:cNvPr id="4" name="Slide Number Placeholder 3"/>
          <p:cNvSpPr>
            <a:spLocks noGrp="1"/>
          </p:cNvSpPr>
          <p:nvPr>
            <p:ph type="sldNum" sz="quarter" idx="5"/>
          </p:nvPr>
        </p:nvSpPr>
        <p:spPr/>
        <p:txBody>
          <a:bodyPr/>
          <a:lstStyle/>
          <a:p>
            <a:fld id="{F9C3DE94-A3C9-4557-BBA9-8DB72081D4A9}" type="slidenum">
              <a:rPr lang="en-US" smtClean="0"/>
              <a:t>18</a:t>
            </a:fld>
            <a:endParaRPr lang="en-US"/>
          </a:p>
        </p:txBody>
      </p:sp>
    </p:spTree>
    <p:extLst>
      <p:ext uri="{BB962C8B-B14F-4D97-AF65-F5344CB8AC3E}">
        <p14:creationId xmlns:p14="http://schemas.microsoft.com/office/powerpoint/2010/main" val="37107956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Expanded version of chart from Fr. Casey’s video. He omitted the Armenian rite, so I added it in. Ruthenian Church </a:t>
            </a:r>
            <a:r>
              <a:rPr lang="en-US" dirty="0">
                <a:sym typeface="Wingdings" panose="05000000000000000000" pitchFamily="2" charset="2"/>
              </a:rPr>
              <a:t> Ruthenia was the pre-World War 1 name for Slovakia, Hungary, and Croatia. </a:t>
            </a:r>
            <a:endParaRPr lang="en-US" dirty="0"/>
          </a:p>
        </p:txBody>
      </p:sp>
      <p:sp>
        <p:nvSpPr>
          <p:cNvPr id="4" name="Slide Number Placeholder 3"/>
          <p:cNvSpPr>
            <a:spLocks noGrp="1"/>
          </p:cNvSpPr>
          <p:nvPr>
            <p:ph type="sldNum" sz="quarter" idx="5"/>
          </p:nvPr>
        </p:nvSpPr>
        <p:spPr/>
        <p:txBody>
          <a:bodyPr/>
          <a:lstStyle/>
          <a:p>
            <a:fld id="{F9C3DE94-A3C9-4557-BBA9-8DB72081D4A9}" type="slidenum">
              <a:rPr lang="en-US" smtClean="0"/>
              <a:t>19</a:t>
            </a:fld>
            <a:endParaRPr lang="en-US"/>
          </a:p>
        </p:txBody>
      </p:sp>
    </p:spTree>
    <p:extLst>
      <p:ext uri="{BB962C8B-B14F-4D97-AF65-F5344CB8AC3E}">
        <p14:creationId xmlns:p14="http://schemas.microsoft.com/office/powerpoint/2010/main" val="8796676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Major cities that each rite branched out from in yellow, Saints/Apostles responsible for spreading the rite in green underneath the city name. In black area, pale green = name of each rite and white = name of churches included in that rite.</a:t>
            </a:r>
          </a:p>
        </p:txBody>
      </p:sp>
      <p:sp>
        <p:nvSpPr>
          <p:cNvPr id="4" name="Slide Number Placeholder 3"/>
          <p:cNvSpPr>
            <a:spLocks noGrp="1"/>
          </p:cNvSpPr>
          <p:nvPr>
            <p:ph type="sldNum" sz="quarter" idx="5"/>
          </p:nvPr>
        </p:nvSpPr>
        <p:spPr/>
        <p:txBody>
          <a:bodyPr/>
          <a:lstStyle/>
          <a:p>
            <a:fld id="{F9C3DE94-A3C9-4557-BBA9-8DB72081D4A9}" type="slidenum">
              <a:rPr lang="en-US" smtClean="0"/>
              <a:t>20</a:t>
            </a:fld>
            <a:endParaRPr lang="en-US"/>
          </a:p>
        </p:txBody>
      </p:sp>
    </p:spTree>
    <p:extLst>
      <p:ext uri="{BB962C8B-B14F-4D97-AF65-F5344CB8AC3E}">
        <p14:creationId xmlns:p14="http://schemas.microsoft.com/office/powerpoint/2010/main" val="37607490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Coptic</a:t>
            </a:r>
          </a:p>
        </p:txBody>
      </p:sp>
      <p:sp>
        <p:nvSpPr>
          <p:cNvPr id="4" name="Slide Number Placeholder 3"/>
          <p:cNvSpPr>
            <a:spLocks noGrp="1"/>
          </p:cNvSpPr>
          <p:nvPr>
            <p:ph type="sldNum" sz="quarter" idx="5"/>
          </p:nvPr>
        </p:nvSpPr>
        <p:spPr/>
        <p:txBody>
          <a:bodyPr/>
          <a:lstStyle/>
          <a:p>
            <a:fld id="{F9C3DE94-A3C9-4557-BBA9-8DB72081D4A9}" type="slidenum">
              <a:rPr lang="en-US" smtClean="0"/>
              <a:t>3</a:t>
            </a:fld>
            <a:endParaRPr lang="en-US"/>
          </a:p>
        </p:txBody>
      </p:sp>
    </p:spTree>
    <p:extLst>
      <p:ext uri="{BB962C8B-B14F-4D97-AF65-F5344CB8AC3E}">
        <p14:creationId xmlns:p14="http://schemas.microsoft.com/office/powerpoint/2010/main" val="36412911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the red curtain here! Will explain its use in subsequent slides</a:t>
            </a:r>
          </a:p>
        </p:txBody>
      </p:sp>
      <p:sp>
        <p:nvSpPr>
          <p:cNvPr id="4" name="Slide Number Placeholder 3"/>
          <p:cNvSpPr>
            <a:spLocks noGrp="1"/>
          </p:cNvSpPr>
          <p:nvPr>
            <p:ph type="sldNum" sz="quarter" idx="5"/>
          </p:nvPr>
        </p:nvSpPr>
        <p:spPr/>
        <p:txBody>
          <a:bodyPr/>
          <a:lstStyle/>
          <a:p>
            <a:fld id="{F9C3DE94-A3C9-4557-BBA9-8DB72081D4A9}" type="slidenum">
              <a:rPr lang="en-US" smtClean="0"/>
              <a:t>21</a:t>
            </a:fld>
            <a:endParaRPr lang="en-US"/>
          </a:p>
        </p:txBody>
      </p:sp>
    </p:spTree>
    <p:extLst>
      <p:ext uri="{BB962C8B-B14F-4D97-AF65-F5344CB8AC3E}">
        <p14:creationId xmlns:p14="http://schemas.microsoft.com/office/powerpoint/2010/main" val="29984201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Armenian CC mainly in US, Canada, France, and Lebanon today (obvi Armenia too)</a:t>
            </a:r>
          </a:p>
          <a:p>
            <a:r>
              <a:rPr lang="en-US" dirty="0"/>
              <a:t>Ancient Armenian is significantly different from modern-day spoken Armenian</a:t>
            </a:r>
          </a:p>
          <a:p>
            <a:r>
              <a:rPr lang="en-US" dirty="0"/>
              <a:t>*St. Gregory Narek </a:t>
            </a:r>
            <a:r>
              <a:rPr lang="en-US" dirty="0">
                <a:sym typeface="Wingdings" panose="05000000000000000000" pitchFamily="2" charset="2"/>
              </a:rPr>
              <a:t> Doctor of the Church</a:t>
            </a:r>
            <a:endParaRPr lang="en-US" dirty="0"/>
          </a:p>
          <a:p>
            <a:r>
              <a:rPr lang="en-US" dirty="0"/>
              <a:t>*St. Gregory Illuminator </a:t>
            </a:r>
            <a:r>
              <a:rPr lang="en-US" dirty="0">
                <a:sym typeface="Wingdings" panose="05000000000000000000" pitchFamily="2" charset="2"/>
              </a:rPr>
              <a:t> wrote liturgy in Syriac, St. </a:t>
            </a:r>
            <a:r>
              <a:rPr lang="en-US" dirty="0" err="1">
                <a:sym typeface="Wingdings" panose="05000000000000000000" pitchFamily="2" charset="2"/>
              </a:rPr>
              <a:t>Mesrob</a:t>
            </a:r>
            <a:r>
              <a:rPr lang="en-US" dirty="0">
                <a:sym typeface="Wingdings" panose="05000000000000000000" pitchFamily="2" charset="2"/>
              </a:rPr>
              <a:t> translated to Armenian</a:t>
            </a:r>
          </a:p>
          <a:p>
            <a:r>
              <a:rPr lang="en-US" dirty="0">
                <a:sym typeface="Wingdings" panose="05000000000000000000" pitchFamily="2" charset="2"/>
              </a:rPr>
              <a:t>*</a:t>
            </a:r>
            <a:r>
              <a:rPr lang="en-US" dirty="0" err="1">
                <a:sym typeface="Wingdings" panose="05000000000000000000" pitchFamily="2" charset="2"/>
              </a:rPr>
              <a:t>Nerses</a:t>
            </a:r>
            <a:r>
              <a:rPr lang="en-US" dirty="0">
                <a:sym typeface="Wingdings" panose="05000000000000000000" pitchFamily="2" charset="2"/>
              </a:rPr>
              <a:t> tried to reunite Orthodox Greeks to CC</a:t>
            </a:r>
          </a:p>
          <a:p>
            <a:r>
              <a:rPr lang="en-US" dirty="0">
                <a:sym typeface="Wingdings" panose="05000000000000000000" pitchFamily="2" charset="2"/>
              </a:rPr>
              <a:t>*Ignatius  martyr during Armenian Genocide, clergy murdered before him before he was too for not converting to Islam</a:t>
            </a:r>
          </a:p>
          <a:p>
            <a:r>
              <a:rPr lang="en-US" dirty="0">
                <a:sym typeface="Wingdings" panose="05000000000000000000" pitchFamily="2" charset="2"/>
              </a:rPr>
              <a:t>*Advent  starts w/ Christ the King feast day</a:t>
            </a:r>
          </a:p>
          <a:p>
            <a:r>
              <a:rPr lang="en-US" dirty="0">
                <a:sym typeface="Wingdings" panose="05000000000000000000" pitchFamily="2" charset="2"/>
              </a:rPr>
              <a:t>*Feast during period in between Epiphany and Lent, Fast of Nineveh is 2 weeks within this feast time frame. If you think about it, Jonah was in the belly of the whale for 40 days and nights before going to Nineveh, and Lent is a period of fasting for 40 days and nights, so it makes sense that the Fast of Nineveh leads up to Lent</a:t>
            </a:r>
          </a:p>
          <a:p>
            <a:endParaRPr lang="en-US" dirty="0"/>
          </a:p>
        </p:txBody>
      </p:sp>
      <p:sp>
        <p:nvSpPr>
          <p:cNvPr id="4" name="Slide Number Placeholder 3"/>
          <p:cNvSpPr>
            <a:spLocks noGrp="1"/>
          </p:cNvSpPr>
          <p:nvPr>
            <p:ph type="sldNum" sz="quarter" idx="5"/>
          </p:nvPr>
        </p:nvSpPr>
        <p:spPr/>
        <p:txBody>
          <a:bodyPr/>
          <a:lstStyle/>
          <a:p>
            <a:fld id="{F9C3DE94-A3C9-4557-BBA9-8DB72081D4A9}" type="slidenum">
              <a:rPr lang="en-US" smtClean="0"/>
              <a:t>22</a:t>
            </a:fld>
            <a:endParaRPr lang="en-US"/>
          </a:p>
        </p:txBody>
      </p:sp>
    </p:spTree>
    <p:extLst>
      <p:ext uri="{BB962C8B-B14F-4D97-AF65-F5344CB8AC3E}">
        <p14:creationId xmlns:p14="http://schemas.microsoft.com/office/powerpoint/2010/main" val="32575282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 Greg Liturgy </a:t>
            </a:r>
            <a:r>
              <a:rPr lang="en-US" dirty="0">
                <a:sym typeface="Wingdings" panose="05000000000000000000" pitchFamily="2" charset="2"/>
              </a:rPr>
              <a:t> same format as Latin Rite Mass, but has slightly different prayers</a:t>
            </a:r>
          </a:p>
          <a:p>
            <a:r>
              <a:rPr lang="en-US" dirty="0">
                <a:sym typeface="Wingdings" panose="05000000000000000000" pitchFamily="2" charset="2"/>
              </a:rPr>
              <a:t>*3 parts to Mass: Preparation (start to end of Preface), Anaphora/Canon (Preface to Communion) Conclusion. </a:t>
            </a:r>
          </a:p>
          <a:p>
            <a:r>
              <a:rPr lang="en-US" dirty="0">
                <a:sym typeface="Wingdings" panose="05000000000000000000" pitchFamily="2" charset="2"/>
              </a:rPr>
              <a:t>*Antidoron = extra bread handed out to people after Mass for fellowship, not consecrated. Consecrated unleavened hosts go into Tabernacle, like Latin rite.</a:t>
            </a:r>
          </a:p>
          <a:p>
            <a:r>
              <a:rPr lang="en-US" dirty="0">
                <a:sym typeface="Wingdings" panose="05000000000000000000" pitchFamily="2" charset="2"/>
              </a:rPr>
              <a:t>*Post recitation of Creed, the sentence from the council is prayed. </a:t>
            </a:r>
            <a:r>
              <a:rPr lang="en-US" b="0" i="1" dirty="0">
                <a:solidFill>
                  <a:srgbClr val="00233C"/>
                </a:solidFill>
                <a:effectLst/>
                <a:latin typeface="trenda"/>
              </a:rPr>
              <a:t>“Those who say there was a time when the Son was not, or when the Holy Ghost was not; or that they were created out of nothing; or that the Son of God and the Holy Ghost are of another substance or that they are mutable; the Catholic and Apostolic church condemns.”</a:t>
            </a:r>
            <a:r>
              <a:rPr lang="en-US" dirty="0">
                <a:sym typeface="Wingdings" panose="05000000000000000000" pitchFamily="2" charset="2"/>
              </a:rPr>
              <a:t>	</a:t>
            </a:r>
          </a:p>
          <a:p>
            <a:r>
              <a:rPr lang="en-US" dirty="0">
                <a:sym typeface="Wingdings" panose="05000000000000000000" pitchFamily="2" charset="2"/>
              </a:rPr>
              <a:t>*except Christmas, Epiphany, and Ascension celebrated on the day of the feast itself…not rounded up to Sunday</a:t>
            </a:r>
          </a:p>
          <a:p>
            <a:r>
              <a:rPr lang="en-US" dirty="0">
                <a:sym typeface="Wingdings" panose="05000000000000000000" pitchFamily="2" charset="2"/>
              </a:rPr>
              <a:t>*</a:t>
            </a:r>
            <a:endParaRPr lang="en-US" dirty="0"/>
          </a:p>
          <a:p>
            <a:endParaRPr lang="en-US" dirty="0"/>
          </a:p>
        </p:txBody>
      </p:sp>
      <p:sp>
        <p:nvSpPr>
          <p:cNvPr id="4" name="Slide Number Placeholder 3"/>
          <p:cNvSpPr>
            <a:spLocks noGrp="1"/>
          </p:cNvSpPr>
          <p:nvPr>
            <p:ph type="sldNum" sz="quarter" idx="5"/>
          </p:nvPr>
        </p:nvSpPr>
        <p:spPr/>
        <p:txBody>
          <a:bodyPr/>
          <a:lstStyle/>
          <a:p>
            <a:fld id="{F9C3DE94-A3C9-4557-BBA9-8DB72081D4A9}" type="slidenum">
              <a:rPr lang="en-US" smtClean="0"/>
              <a:t>23</a:t>
            </a:fld>
            <a:endParaRPr lang="en-US"/>
          </a:p>
        </p:txBody>
      </p:sp>
    </p:spTree>
    <p:extLst>
      <p:ext uri="{BB962C8B-B14F-4D97-AF65-F5344CB8AC3E}">
        <p14:creationId xmlns:p14="http://schemas.microsoft.com/office/powerpoint/2010/main" val="19044786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1740 </a:t>
            </a:r>
            <a:r>
              <a:rPr lang="en-US" dirty="0">
                <a:sym typeface="Wingdings" panose="05000000000000000000" pitchFamily="2" charset="2"/>
              </a:rPr>
              <a:t> Abraham Petros I </a:t>
            </a:r>
            <a:r>
              <a:rPr lang="en-US" dirty="0" err="1">
                <a:sym typeface="Wingdings" panose="05000000000000000000" pitchFamily="2" charset="2"/>
              </a:rPr>
              <a:t>Ardzivian</a:t>
            </a:r>
            <a:r>
              <a:rPr lang="en-US" dirty="0">
                <a:sym typeface="Wingdings" panose="05000000000000000000" pitchFamily="2" charset="2"/>
              </a:rPr>
              <a:t> reunited Armenia fully Rome</a:t>
            </a:r>
          </a:p>
          <a:p>
            <a:endParaRPr lang="en-US" dirty="0"/>
          </a:p>
        </p:txBody>
      </p:sp>
      <p:sp>
        <p:nvSpPr>
          <p:cNvPr id="4" name="Slide Number Placeholder 3"/>
          <p:cNvSpPr>
            <a:spLocks noGrp="1"/>
          </p:cNvSpPr>
          <p:nvPr>
            <p:ph type="sldNum" sz="quarter" idx="5"/>
          </p:nvPr>
        </p:nvSpPr>
        <p:spPr/>
        <p:txBody>
          <a:bodyPr/>
          <a:lstStyle/>
          <a:p>
            <a:fld id="{F9C3DE94-A3C9-4557-BBA9-8DB72081D4A9}" type="slidenum">
              <a:rPr lang="en-US" smtClean="0"/>
              <a:t>24</a:t>
            </a:fld>
            <a:endParaRPr lang="en-US"/>
          </a:p>
        </p:txBody>
      </p:sp>
    </p:spTree>
    <p:extLst>
      <p:ext uri="{BB962C8B-B14F-4D97-AF65-F5344CB8AC3E}">
        <p14:creationId xmlns:p14="http://schemas.microsoft.com/office/powerpoint/2010/main" val="381621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Coptic Catholic NOT the same as Coptic Orthodox, Eritrean CC in Chicago isn’t its own parish…it borrows a Roman Catholic parish for a monthly Mass in Ge’ez</a:t>
            </a:r>
          </a:p>
          <a:p>
            <a:r>
              <a:rPr lang="en-US" dirty="0"/>
              <a:t>Ge’ez like Latin, mainly liturgical language, not spoken. Amharic and Tigrigna are vernacular versions of Ge’ez</a:t>
            </a:r>
          </a:p>
          <a:p>
            <a:r>
              <a:rPr lang="en-US" dirty="0"/>
              <a:t>Athanasius </a:t>
            </a:r>
            <a:r>
              <a:rPr lang="en-US" dirty="0">
                <a:sym typeface="Wingdings" panose="05000000000000000000" pitchFamily="2" charset="2"/>
              </a:rPr>
              <a:t> Doctor of the Church, ordained Frumentius as bishop of Aksum (northern Ethiopia/Eritrea), </a:t>
            </a:r>
          </a:p>
          <a:p>
            <a:r>
              <a:rPr lang="en-US" dirty="0">
                <a:sym typeface="Wingdings" panose="05000000000000000000" pitchFamily="2" charset="2"/>
              </a:rPr>
              <a:t>Justin  ordained Michael </a:t>
            </a:r>
            <a:r>
              <a:rPr lang="en-US" dirty="0" err="1">
                <a:sym typeface="Wingdings" panose="05000000000000000000" pitchFamily="2" charset="2"/>
              </a:rPr>
              <a:t>Gabra</a:t>
            </a:r>
            <a:r>
              <a:rPr lang="en-US" dirty="0">
                <a:sym typeface="Wingdings" panose="05000000000000000000" pitchFamily="2" charset="2"/>
              </a:rPr>
              <a:t> (convert to Catholicism in 1844), Justin and Michael wrote Catechism of Christian doctrine adapted for local church</a:t>
            </a:r>
          </a:p>
          <a:p>
            <a:r>
              <a:rPr lang="en-US" dirty="0" err="1">
                <a:sym typeface="Wingdings" panose="05000000000000000000" pitchFamily="2" charset="2"/>
              </a:rPr>
              <a:t>Gabra</a:t>
            </a:r>
            <a:r>
              <a:rPr lang="en-US" dirty="0">
                <a:sym typeface="Wingdings" panose="05000000000000000000" pitchFamily="2" charset="2"/>
              </a:rPr>
              <a:t>  translated moral theology into Amharic</a:t>
            </a:r>
          </a:p>
          <a:p>
            <a:r>
              <a:rPr lang="en-US" dirty="0">
                <a:sym typeface="Wingdings" panose="05000000000000000000" pitchFamily="2" charset="2"/>
              </a:rPr>
              <a:t>Frumentius  </a:t>
            </a:r>
            <a:r>
              <a:rPr lang="en-US" dirty="0" err="1">
                <a:sym typeface="Wingdings" panose="05000000000000000000" pitchFamily="2" charset="2"/>
              </a:rPr>
              <a:t>Kesate</a:t>
            </a:r>
            <a:r>
              <a:rPr lang="en-US" dirty="0">
                <a:sym typeface="Wingdings" panose="05000000000000000000" pitchFamily="2" charset="2"/>
              </a:rPr>
              <a:t> </a:t>
            </a:r>
            <a:r>
              <a:rPr lang="en-US" dirty="0" err="1">
                <a:sym typeface="Wingdings" panose="05000000000000000000" pitchFamily="2" charset="2"/>
              </a:rPr>
              <a:t>Birhan</a:t>
            </a:r>
            <a:r>
              <a:rPr lang="en-US" dirty="0">
                <a:sym typeface="Wingdings" panose="05000000000000000000" pitchFamily="2" charset="2"/>
              </a:rPr>
              <a:t>, “Revealer of Light”, brought </a:t>
            </a:r>
            <a:r>
              <a:rPr lang="en-US" dirty="0" err="1">
                <a:sym typeface="Wingdings" panose="05000000000000000000" pitchFamily="2" charset="2"/>
              </a:rPr>
              <a:t>Chrisianity</a:t>
            </a:r>
            <a:r>
              <a:rPr lang="en-US" dirty="0">
                <a:sym typeface="Wingdings" panose="05000000000000000000" pitchFamily="2" charset="2"/>
              </a:rPr>
              <a:t> to Aksum kingdom in 4</a:t>
            </a:r>
            <a:r>
              <a:rPr lang="en-US" baseline="30000" dirty="0">
                <a:sym typeface="Wingdings" panose="05000000000000000000" pitchFamily="2" charset="2"/>
              </a:rPr>
              <a:t>th</a:t>
            </a:r>
            <a:r>
              <a:rPr lang="en-US" dirty="0">
                <a:sym typeface="Wingdings" panose="05000000000000000000" pitchFamily="2" charset="2"/>
              </a:rPr>
              <a:t> c</a:t>
            </a:r>
            <a:endParaRPr lang="en-US" dirty="0"/>
          </a:p>
        </p:txBody>
      </p:sp>
      <p:sp>
        <p:nvSpPr>
          <p:cNvPr id="4" name="Slide Number Placeholder 3"/>
          <p:cNvSpPr>
            <a:spLocks noGrp="1"/>
          </p:cNvSpPr>
          <p:nvPr>
            <p:ph type="sldNum" sz="quarter" idx="5"/>
          </p:nvPr>
        </p:nvSpPr>
        <p:spPr/>
        <p:txBody>
          <a:bodyPr/>
          <a:lstStyle/>
          <a:p>
            <a:fld id="{F9C3DE94-A3C9-4557-BBA9-8DB72081D4A9}" type="slidenum">
              <a:rPr lang="en-US" smtClean="0"/>
              <a:t>26</a:t>
            </a:fld>
            <a:endParaRPr lang="en-US"/>
          </a:p>
        </p:txBody>
      </p:sp>
    </p:spTree>
    <p:extLst>
      <p:ext uri="{BB962C8B-B14F-4D97-AF65-F5344CB8AC3E}">
        <p14:creationId xmlns:p14="http://schemas.microsoft.com/office/powerpoint/2010/main" val="14719032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Video stop at 1:30. You’ll have heard drums and ululation by that point.</a:t>
            </a:r>
          </a:p>
          <a:p>
            <a:r>
              <a:rPr lang="en-US" sz="1800" dirty="0">
                <a:effectLst/>
                <a:latin typeface="Times New Roman" panose="02020603050405020304" pitchFamily="18" charset="0"/>
                <a:ea typeface="Calibri" panose="020F0502020204030204" pitchFamily="34" charset="0"/>
              </a:rPr>
              <a:t>Copts used to ordain 1 bishop for Ethiopia, liturgies super different even though both Alexandrian rite churches 3-5 </a:t>
            </a:r>
            <a:r>
              <a:rPr lang="en-US" sz="1800" dirty="0" err="1">
                <a:effectLst/>
                <a:latin typeface="Times New Roman" panose="02020603050405020304" pitchFamily="18" charset="0"/>
                <a:ea typeface="Calibri" panose="020F0502020204030204" pitchFamily="34" charset="0"/>
              </a:rPr>
              <a:t>hr</a:t>
            </a:r>
            <a:r>
              <a:rPr lang="en-US" sz="1800" dirty="0">
                <a:effectLst/>
                <a:latin typeface="Times New Roman" panose="02020603050405020304" pitchFamily="18" charset="0"/>
                <a:ea typeface="Calibri" panose="020F0502020204030204" pitchFamily="34" charset="0"/>
              </a:rPr>
              <a:t> Ethiopian liturgy</a:t>
            </a:r>
            <a:endParaRPr lang="en-US" dirty="0"/>
          </a:p>
        </p:txBody>
      </p:sp>
      <p:sp>
        <p:nvSpPr>
          <p:cNvPr id="4" name="Slide Number Placeholder 3"/>
          <p:cNvSpPr>
            <a:spLocks noGrp="1"/>
          </p:cNvSpPr>
          <p:nvPr>
            <p:ph type="sldNum" sz="quarter" idx="5"/>
          </p:nvPr>
        </p:nvSpPr>
        <p:spPr/>
        <p:txBody>
          <a:bodyPr/>
          <a:lstStyle/>
          <a:p>
            <a:fld id="{F9C3DE94-A3C9-4557-BBA9-8DB72081D4A9}" type="slidenum">
              <a:rPr lang="en-US" smtClean="0"/>
              <a:t>27</a:t>
            </a:fld>
            <a:endParaRPr lang="en-US"/>
          </a:p>
        </p:txBody>
      </p:sp>
    </p:spTree>
    <p:extLst>
      <p:ext uri="{BB962C8B-B14F-4D97-AF65-F5344CB8AC3E}">
        <p14:creationId xmlns:p14="http://schemas.microsoft.com/office/powerpoint/2010/main" val="30692504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Byzantium renamed Constantinople by Constantine when he split the roman empire in four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Alexandria – Coptic city, Antioch – Syriac and Aramaic, Jerusalem – city of Jesus, Rome – Latin and Greek, Constantinople – for byzantine,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est’d</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in 324 before council of Nicaea</a:t>
            </a:r>
          </a:p>
          <a:p>
            <a:r>
              <a:rPr lang="en-US" sz="1800" dirty="0">
                <a:effectLst/>
                <a:latin typeface="Times New Roman" panose="02020603050405020304" pitchFamily="18" charset="0"/>
                <a:ea typeface="Calibri" panose="020F0502020204030204" pitchFamily="34" charset="0"/>
              </a:rPr>
              <a:t>Andrew, Mark (</a:t>
            </a:r>
            <a:r>
              <a:rPr lang="en-US" sz="1800" dirty="0" err="1">
                <a:effectLst/>
                <a:latin typeface="Times New Roman" panose="02020603050405020304" pitchFamily="18" charset="0"/>
                <a:ea typeface="Calibri" panose="020F0502020204030204" pitchFamily="34" charset="0"/>
              </a:rPr>
              <a:t>copts</a:t>
            </a:r>
            <a:r>
              <a:rPr lang="en-US" sz="1800" dirty="0">
                <a:effectLst/>
                <a:latin typeface="Times New Roman" panose="02020603050405020304" pitchFamily="18" charset="0"/>
                <a:ea typeface="Calibri" panose="020F0502020204030204" pitchFamily="34" charset="0"/>
              </a:rPr>
              <a:t>), Peter, James (Jerusalem), Peter (</a:t>
            </a:r>
            <a:r>
              <a:rPr lang="en-US" sz="1800" dirty="0" err="1">
                <a:effectLst/>
                <a:latin typeface="Times New Roman" panose="02020603050405020304" pitchFamily="18" charset="0"/>
                <a:ea typeface="Calibri" panose="020F0502020204030204" pitchFamily="34" charset="0"/>
              </a:rPr>
              <a:t>rome</a:t>
            </a:r>
            <a:r>
              <a:rPr lang="en-US" sz="1800" dirty="0">
                <a:effectLst/>
                <a:latin typeface="Times New Roman" panose="02020603050405020304" pitchFamily="18" charset="0"/>
                <a:ea typeface="Calibri" panose="020F0502020204030204" pitchFamily="34" charset="0"/>
              </a:rPr>
              <a:t> and Antioch)</a:t>
            </a:r>
          </a:p>
          <a:p>
            <a:endParaRPr lang="en-US" sz="1800" dirty="0">
              <a:effectLst/>
              <a:latin typeface="Times New Roman" panose="02020603050405020304" pitchFamily="18" charset="0"/>
              <a:ea typeface="Calibri" panose="020F0502020204030204" pitchFamily="34" charset="0"/>
            </a:endParaRPr>
          </a:p>
          <a:p>
            <a:r>
              <a:rPr lang="en-US" sz="1800" dirty="0">
                <a:effectLst/>
                <a:latin typeface="Times New Roman" panose="02020603050405020304" pitchFamily="18" charset="0"/>
                <a:ea typeface="Calibri" panose="020F0502020204030204" pitchFamily="34" charset="0"/>
              </a:rPr>
              <a:t>Differ from Orthodox Church by calling themselves i.e. Albanian Greek Catholic Church, Ukrainian Greek Catholic Church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F9C3DE94-A3C9-4557-BBA9-8DB72081D4A9}" type="slidenum">
              <a:rPr lang="en-US" smtClean="0"/>
              <a:t>30</a:t>
            </a:fld>
            <a:endParaRPr lang="en-US"/>
          </a:p>
        </p:txBody>
      </p:sp>
    </p:spTree>
    <p:extLst>
      <p:ext uri="{BB962C8B-B14F-4D97-AF65-F5344CB8AC3E}">
        <p14:creationId xmlns:p14="http://schemas.microsoft.com/office/powerpoint/2010/main" val="33895684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Clean Monday = Great Fast begins, start of Lent (week of Ash Weds). Lazarus Saturday = resurrection of Lazarus day before Palm Sunday. Passion Week = Holy Week, not included in Great Fast or Lent</a:t>
            </a:r>
          </a:p>
          <a:p>
            <a:endParaRPr lang="en-US" dirty="0"/>
          </a:p>
          <a:p>
            <a:r>
              <a:rPr lang="en-US" sz="1800" dirty="0">
                <a:effectLst/>
                <a:latin typeface="Times New Roman" panose="02020603050405020304" pitchFamily="18" charset="0"/>
                <a:ea typeface="Calibri" panose="020F0502020204030204" pitchFamily="34" charset="0"/>
              </a:rPr>
              <a:t>Byzantine churches collab on catechetical text. </a:t>
            </a:r>
            <a:endParaRPr lang="en-US" dirty="0"/>
          </a:p>
        </p:txBody>
      </p:sp>
      <p:sp>
        <p:nvSpPr>
          <p:cNvPr id="4" name="Slide Number Placeholder 3"/>
          <p:cNvSpPr>
            <a:spLocks noGrp="1"/>
          </p:cNvSpPr>
          <p:nvPr>
            <p:ph type="sldNum" sz="quarter" idx="5"/>
          </p:nvPr>
        </p:nvSpPr>
        <p:spPr/>
        <p:txBody>
          <a:bodyPr/>
          <a:lstStyle/>
          <a:p>
            <a:fld id="{F9C3DE94-A3C9-4557-BBA9-8DB72081D4A9}" type="slidenum">
              <a:rPr lang="en-US" smtClean="0"/>
              <a:t>31</a:t>
            </a:fld>
            <a:endParaRPr lang="en-US"/>
          </a:p>
        </p:txBody>
      </p:sp>
    </p:spTree>
    <p:extLst>
      <p:ext uri="{BB962C8B-B14F-4D97-AF65-F5344CB8AC3E}">
        <p14:creationId xmlns:p14="http://schemas.microsoft.com/office/powerpoint/2010/main" val="10745875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-Mass on Sundays and holy days (i.e. Annunciation) during Lent. Presanctified Liturgy every Weds. + Fri. of Lent. Latin Rite’s Presanctified Liturgy on Good Friday.</a:t>
            </a:r>
          </a:p>
          <a:p>
            <a:r>
              <a:rPr lang="en-US" dirty="0"/>
              <a:t>-Communion = consecrated bread cut up w/a spoon and mixed into chalice, mouth open but no tongue sticking out, communion </a:t>
            </a:r>
            <a:r>
              <a:rPr lang="en-US" dirty="0" err="1"/>
              <a:t>admin’d</a:t>
            </a:r>
            <a:r>
              <a:rPr lang="en-US" dirty="0"/>
              <a:t> w/a spoon. For babies, priest dips pinkie in chalice and gives them.</a:t>
            </a:r>
          </a:p>
          <a:p>
            <a:r>
              <a:rPr lang="en-US" dirty="0"/>
              <a:t>-</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Artos</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 leavened bread in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greek</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found in the last supper story </a:t>
            </a:r>
          </a:p>
          <a:p>
            <a:pPr marL="0" marR="0">
              <a:lnSpc>
                <a:spcPct val="107000"/>
              </a:lnSpc>
              <a:spcBef>
                <a:spcPts val="0"/>
              </a:spcBef>
              <a:spcAft>
                <a:spcPts val="8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Azimos</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 unleavened bread in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Greek,not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mentioned in gospel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rPr>
              <a: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Most Eastern churches use leavened bread, western uses unleavened </a:t>
            </a:r>
            <a:r>
              <a:rPr lang="en-US" sz="1800" dirty="0">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unleavened recalls matzo in seder, probs just easier to store, leavened bread expires faster. Of the Eastern churches, Chaldean,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maronite</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Syrian catholic, Armenians = all use unleavened bread</a:t>
            </a:r>
          </a:p>
          <a:p>
            <a:r>
              <a:rPr lang="en-US" dirty="0"/>
              <a:t>“secret prayers” </a:t>
            </a:r>
            <a:r>
              <a:rPr lang="en-US" dirty="0">
                <a:sym typeface="Wingdings" panose="05000000000000000000" pitchFamily="2" charset="2"/>
              </a:rPr>
              <a:t> main diff </a:t>
            </a:r>
            <a:r>
              <a:rPr lang="en-US" dirty="0" err="1">
                <a:sym typeface="Wingdings" panose="05000000000000000000" pitchFamily="2" charset="2"/>
              </a:rPr>
              <a:t>btwn</a:t>
            </a:r>
            <a:r>
              <a:rPr lang="en-US" dirty="0">
                <a:sym typeface="Wingdings" panose="05000000000000000000" pitchFamily="2" charset="2"/>
              </a:rPr>
              <a:t> John and Basil liturgies, not secret, the priest just whispers them in </a:t>
            </a:r>
          </a:p>
          <a:p>
            <a:r>
              <a:rPr lang="en-US" dirty="0" err="1">
                <a:sym typeface="Wingdings" panose="05000000000000000000" pitchFamily="2" charset="2"/>
              </a:rPr>
              <a:t>Theotokos</a:t>
            </a:r>
            <a:r>
              <a:rPr lang="en-US" dirty="0">
                <a:sym typeface="Wingdings" panose="05000000000000000000" pitchFamily="2" charset="2"/>
              </a:rPr>
              <a:t>  at anaphora’s end after epiclesis/ prayer to holy spirit (Basil = </a:t>
            </a:r>
            <a:r>
              <a:rPr lang="en-US" b="0" i="0" dirty="0">
                <a:solidFill>
                  <a:srgbClr val="000000"/>
                </a:solidFill>
                <a:effectLst/>
                <a:latin typeface="Forum"/>
              </a:rPr>
              <a:t>In you, O Full of Grace, all creation rejoices) (John = It is fitting and right to call you blessed, O </a:t>
            </a:r>
            <a:r>
              <a:rPr lang="en-US" b="0" i="0" dirty="0" err="1">
                <a:solidFill>
                  <a:srgbClr val="000000"/>
                </a:solidFill>
                <a:effectLst/>
                <a:latin typeface="Forum"/>
              </a:rPr>
              <a:t>Theotokos</a:t>
            </a:r>
            <a:r>
              <a:rPr lang="en-US" b="0" i="0" dirty="0">
                <a:solidFill>
                  <a:srgbClr val="000000"/>
                </a:solidFill>
                <a:effectLst/>
                <a:latin typeface="Forum"/>
              </a:rPr>
              <a:t>…)</a:t>
            </a:r>
          </a:p>
          <a:p>
            <a:r>
              <a:rPr lang="en-US" b="0" i="0" dirty="0">
                <a:solidFill>
                  <a:srgbClr val="000000"/>
                </a:solidFill>
                <a:effectLst/>
                <a:latin typeface="Forum"/>
                <a:sym typeface="Wingdings" panose="05000000000000000000" pitchFamily="2" charset="2"/>
              </a:rPr>
              <a:t>Basil  used 10x/</a:t>
            </a:r>
            <a:r>
              <a:rPr lang="en-US" b="0" i="0" dirty="0" err="1">
                <a:solidFill>
                  <a:srgbClr val="000000"/>
                </a:solidFill>
                <a:effectLst/>
                <a:latin typeface="Forum"/>
                <a:sym typeface="Wingdings" panose="05000000000000000000" pitchFamily="2" charset="2"/>
              </a:rPr>
              <a:t>yr</a:t>
            </a:r>
            <a:r>
              <a:rPr lang="en-US" b="0" i="0" dirty="0">
                <a:solidFill>
                  <a:srgbClr val="000000"/>
                </a:solidFill>
                <a:effectLst/>
                <a:latin typeface="Forum"/>
                <a:sym typeface="Wingdings" panose="05000000000000000000" pitchFamily="2" charset="2"/>
              </a:rPr>
              <a:t> : Christmas, New Year’s/Basil feast day, 1</a:t>
            </a:r>
            <a:r>
              <a:rPr lang="en-US" b="0" i="0" baseline="30000" dirty="0">
                <a:solidFill>
                  <a:srgbClr val="000000"/>
                </a:solidFill>
                <a:effectLst/>
                <a:latin typeface="Forum"/>
                <a:sym typeface="Wingdings" panose="05000000000000000000" pitchFamily="2" charset="2"/>
              </a:rPr>
              <a:t>st</a:t>
            </a:r>
            <a:r>
              <a:rPr lang="en-US" b="0" i="0" dirty="0">
                <a:solidFill>
                  <a:srgbClr val="000000"/>
                </a:solidFill>
                <a:effectLst/>
                <a:latin typeface="Forum"/>
                <a:sym typeface="Wingdings" panose="05000000000000000000" pitchFamily="2" charset="2"/>
              </a:rPr>
              <a:t> 5 </a:t>
            </a:r>
            <a:r>
              <a:rPr lang="en-US" b="0" i="0" dirty="0" err="1">
                <a:solidFill>
                  <a:srgbClr val="000000"/>
                </a:solidFill>
                <a:effectLst/>
                <a:latin typeface="Forum"/>
                <a:sym typeface="Wingdings" panose="05000000000000000000" pitchFamily="2" charset="2"/>
              </a:rPr>
              <a:t>sundays</a:t>
            </a:r>
            <a:r>
              <a:rPr lang="en-US" b="0" i="0" dirty="0">
                <a:solidFill>
                  <a:srgbClr val="000000"/>
                </a:solidFill>
                <a:effectLst/>
                <a:latin typeface="Forum"/>
                <a:sym typeface="Wingdings" panose="05000000000000000000" pitchFamily="2" charset="2"/>
              </a:rPr>
              <a:t> of lent, holy Thursday, holy </a:t>
            </a:r>
            <a:r>
              <a:rPr lang="en-US" b="0" i="0" dirty="0" err="1">
                <a:solidFill>
                  <a:srgbClr val="000000"/>
                </a:solidFill>
                <a:effectLst/>
                <a:latin typeface="Forum"/>
                <a:sym typeface="Wingdings" panose="05000000000000000000" pitchFamily="2" charset="2"/>
              </a:rPr>
              <a:t>saturday</a:t>
            </a:r>
            <a:endParaRPr lang="en-US" dirty="0">
              <a:sym typeface="Wingdings" panose="05000000000000000000" pitchFamily="2" charset="2"/>
            </a:endParaRPr>
          </a:p>
          <a:p>
            <a:endParaRPr lang="en-US" dirty="0">
              <a:sym typeface="Wingdings" panose="05000000000000000000" pitchFamily="2" charset="2"/>
            </a:endParaRPr>
          </a:p>
          <a:p>
            <a:endParaRPr lang="en-US" dirty="0"/>
          </a:p>
        </p:txBody>
      </p:sp>
      <p:sp>
        <p:nvSpPr>
          <p:cNvPr id="4" name="Slide Number Placeholder 3"/>
          <p:cNvSpPr>
            <a:spLocks noGrp="1"/>
          </p:cNvSpPr>
          <p:nvPr>
            <p:ph type="sldNum" sz="quarter" idx="5"/>
          </p:nvPr>
        </p:nvSpPr>
        <p:spPr/>
        <p:txBody>
          <a:bodyPr/>
          <a:lstStyle/>
          <a:p>
            <a:fld id="{F9C3DE94-A3C9-4557-BBA9-8DB72081D4A9}" type="slidenum">
              <a:rPr lang="en-US" smtClean="0"/>
              <a:t>32</a:t>
            </a:fld>
            <a:endParaRPr lang="en-US"/>
          </a:p>
        </p:txBody>
      </p:sp>
    </p:spTree>
    <p:extLst>
      <p:ext uri="{BB962C8B-B14F-4D97-AF65-F5344CB8AC3E}">
        <p14:creationId xmlns:p14="http://schemas.microsoft.com/office/powerpoint/2010/main" val="11755836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ICXE = Jesus Christ in Greek, ring finger pressed against palm, thumb </a:t>
            </a:r>
            <a:r>
              <a:rPr lang="en-US" dirty="0" err="1"/>
              <a:t>ontop</a:t>
            </a:r>
            <a:r>
              <a:rPr lang="en-US" dirty="0"/>
              <a:t> of ring knuckle, remaining 3 fingers up straight</a:t>
            </a:r>
          </a:p>
          <a:p>
            <a:r>
              <a:rPr lang="en-US" dirty="0"/>
              <a:t>Epiclesis = prayers for descent of Holy Spirit, holiest moment of the Liturgy</a:t>
            </a:r>
          </a:p>
          <a:p>
            <a:r>
              <a:rPr lang="en-US" dirty="0"/>
              <a:t>	</a:t>
            </a:r>
          </a:p>
        </p:txBody>
      </p:sp>
      <p:sp>
        <p:nvSpPr>
          <p:cNvPr id="4" name="Slide Number Placeholder 3"/>
          <p:cNvSpPr>
            <a:spLocks noGrp="1"/>
          </p:cNvSpPr>
          <p:nvPr>
            <p:ph type="sldNum" sz="quarter" idx="5"/>
          </p:nvPr>
        </p:nvSpPr>
        <p:spPr/>
        <p:txBody>
          <a:bodyPr/>
          <a:lstStyle/>
          <a:p>
            <a:fld id="{F9C3DE94-A3C9-4557-BBA9-8DB72081D4A9}" type="slidenum">
              <a:rPr lang="en-US" smtClean="0"/>
              <a:t>33</a:t>
            </a:fld>
            <a:endParaRPr lang="en-US"/>
          </a:p>
        </p:txBody>
      </p:sp>
    </p:spTree>
    <p:extLst>
      <p:ext uri="{BB962C8B-B14F-4D97-AF65-F5344CB8AC3E}">
        <p14:creationId xmlns:p14="http://schemas.microsoft.com/office/powerpoint/2010/main" val="32861606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Melkite</a:t>
            </a:r>
          </a:p>
        </p:txBody>
      </p:sp>
      <p:sp>
        <p:nvSpPr>
          <p:cNvPr id="4" name="Slide Number Placeholder 3"/>
          <p:cNvSpPr>
            <a:spLocks noGrp="1"/>
          </p:cNvSpPr>
          <p:nvPr>
            <p:ph type="sldNum" sz="quarter" idx="5"/>
          </p:nvPr>
        </p:nvSpPr>
        <p:spPr/>
        <p:txBody>
          <a:bodyPr/>
          <a:lstStyle/>
          <a:p>
            <a:fld id="{F9C3DE94-A3C9-4557-BBA9-8DB72081D4A9}" type="slidenum">
              <a:rPr lang="en-US" smtClean="0"/>
              <a:t>4</a:t>
            </a:fld>
            <a:endParaRPr lang="en-US"/>
          </a:p>
        </p:txBody>
      </p:sp>
    </p:spTree>
    <p:extLst>
      <p:ext uri="{BB962C8B-B14F-4D97-AF65-F5344CB8AC3E}">
        <p14:creationId xmlns:p14="http://schemas.microsoft.com/office/powerpoint/2010/main" val="8716834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err="1">
                <a:solidFill>
                  <a:srgbClr val="800000"/>
                </a:solidFill>
                <a:effectLst/>
                <a:latin typeface="Arial" panose="020B0604020202020204" pitchFamily="34" charset="0"/>
              </a:rPr>
              <a:t>Pokrov</a:t>
            </a:r>
            <a:r>
              <a:rPr lang="en-US" b="0" i="0" dirty="0">
                <a:solidFill>
                  <a:srgbClr val="800000"/>
                </a:solidFill>
                <a:effectLst/>
                <a:latin typeface="Arial" panose="020B0604020202020204" pitchFamily="34" charset="0"/>
              </a:rPr>
              <a:t> Icon located in the Heritage Center of the Eparchy of Passaic (USA East Coast). Description below as per Eparchy of Passaic website.</a:t>
            </a:r>
          </a:p>
          <a:p>
            <a:pPr algn="l"/>
            <a:r>
              <a:rPr lang="en-US" b="0" i="0" dirty="0">
                <a:solidFill>
                  <a:srgbClr val="800000"/>
                </a:solidFill>
                <a:effectLst/>
                <a:latin typeface="Arial" panose="020B0604020202020204" pitchFamily="34" charset="0"/>
              </a:rPr>
              <a:t>“Based on a vision St. Andrew the Fool for Christ had on 10/1/0911 of Mary, St. John the Forerunner and St. John the Beloved Disciple entering Church of Blachernae. In the vision, Mary prayed at the ambo and altar before taking off her veil and spreading it out in protection of Constantinople.  The Mother of God is in the center of the icon with her veil spread out as a symbol of her motherly protection of the city, and her arms raised in the “orans” posture, the prayer posture of the early Christians.  Above her is Jesus Christ blessing with his right hand and holding a book in his left hand.</a:t>
            </a:r>
            <a:endParaRPr lang="en-US" b="0" i="0" dirty="0">
              <a:solidFill>
                <a:srgbClr val="000000"/>
              </a:solidFill>
              <a:effectLst/>
              <a:latin typeface="Arial" panose="020B0604020202020204" pitchFamily="34" charset="0"/>
            </a:endParaRPr>
          </a:p>
          <a:p>
            <a:pPr algn="l"/>
            <a:r>
              <a:rPr lang="en-US" b="0" i="0" dirty="0">
                <a:solidFill>
                  <a:srgbClr val="800000"/>
                </a:solidFill>
                <a:effectLst/>
                <a:latin typeface="Arial" panose="020B0604020202020204" pitchFamily="34" charset="0"/>
              </a:rPr>
              <a:t>Starting from the center of the icon and moving outwards to our left, in the middle row, St. Michael the Archangel is closest to the </a:t>
            </a:r>
            <a:r>
              <a:rPr lang="en-US" b="0" i="0" dirty="0" err="1">
                <a:solidFill>
                  <a:srgbClr val="800000"/>
                </a:solidFill>
                <a:effectLst/>
                <a:latin typeface="Arial" panose="020B0604020202020204" pitchFamily="34" charset="0"/>
              </a:rPr>
              <a:t>Theotokos</a:t>
            </a:r>
            <a:r>
              <a:rPr lang="en-US" b="0" i="0" dirty="0">
                <a:solidFill>
                  <a:srgbClr val="800000"/>
                </a:solidFill>
                <a:effectLst/>
                <a:latin typeface="Arial" panose="020B0604020202020204" pitchFamily="34" charset="0"/>
              </a:rPr>
              <a:t>, then St. John the Forerunner (the Baptizer), then St. Peter the Apostle, St. Paul the Apostle.  Above St. Michael is St. Uriel the Archangel, and next to him is St. Basil the Great, then St. Gregory the Theologian, and St. John Chrysostom (not the usual portrayal of him).</a:t>
            </a:r>
            <a:endParaRPr lang="en-US" b="0" i="0" dirty="0">
              <a:solidFill>
                <a:srgbClr val="000000"/>
              </a:solidFill>
              <a:effectLst/>
              <a:latin typeface="Arial" panose="020B0604020202020204" pitchFamily="34" charset="0"/>
            </a:endParaRPr>
          </a:p>
          <a:p>
            <a:pPr algn="l"/>
            <a:r>
              <a:rPr lang="en-US" b="0" i="0" dirty="0">
                <a:solidFill>
                  <a:srgbClr val="800000"/>
                </a:solidFill>
                <a:effectLst/>
                <a:latin typeface="Arial" panose="020B0604020202020204" pitchFamily="34" charset="0"/>
              </a:rPr>
              <a:t>Starting from the center of the icon and moving outwards to our right, in the middle row are St. Gabriel the Archangel, St. John the Theologian (the Evangelist and Beloved Disciple), St. James the Apostle, and the Holy Prophet Elijah.  Above St. Gabriel is St. </a:t>
            </a:r>
            <a:r>
              <a:rPr lang="en-US" b="0" i="0" dirty="0" err="1">
                <a:solidFill>
                  <a:srgbClr val="800000"/>
                </a:solidFill>
                <a:effectLst/>
                <a:latin typeface="Arial" panose="020B0604020202020204" pitchFamily="34" charset="0"/>
              </a:rPr>
              <a:t>Barachiel</a:t>
            </a:r>
            <a:r>
              <a:rPr lang="en-US" b="0" i="0" dirty="0">
                <a:solidFill>
                  <a:srgbClr val="800000"/>
                </a:solidFill>
                <a:effectLst/>
                <a:latin typeface="Arial" panose="020B0604020202020204" pitchFamily="34" charset="0"/>
              </a:rPr>
              <a:t> the Archangel, then the Monks St. Zosimus, St. </a:t>
            </a:r>
            <a:r>
              <a:rPr lang="en-US" b="0" i="0" dirty="0" err="1">
                <a:solidFill>
                  <a:srgbClr val="800000"/>
                </a:solidFill>
                <a:effectLst/>
                <a:latin typeface="Arial" panose="020B0604020202020204" pitchFamily="34" charset="0"/>
              </a:rPr>
              <a:t>Savvaty</a:t>
            </a:r>
            <a:r>
              <a:rPr lang="en-US" b="0" i="0" dirty="0">
                <a:solidFill>
                  <a:srgbClr val="800000"/>
                </a:solidFill>
                <a:effectLst/>
                <a:latin typeface="Arial" panose="020B0604020202020204" pitchFamily="34" charset="0"/>
              </a:rPr>
              <a:t>, and St. Sergei.</a:t>
            </a:r>
            <a:endParaRPr lang="en-US" b="0" i="0" dirty="0">
              <a:solidFill>
                <a:srgbClr val="000000"/>
              </a:solidFill>
              <a:effectLst/>
              <a:latin typeface="Arial" panose="020B0604020202020204" pitchFamily="34" charset="0"/>
            </a:endParaRPr>
          </a:p>
          <a:p>
            <a:pPr algn="l"/>
            <a:r>
              <a:rPr lang="en-US" b="0" i="0" dirty="0">
                <a:solidFill>
                  <a:srgbClr val="800000"/>
                </a:solidFill>
                <a:effectLst/>
                <a:latin typeface="Arial" panose="020B0604020202020204" pitchFamily="34" charset="0"/>
              </a:rPr>
              <a:t>On the bottom row, St. </a:t>
            </a:r>
            <a:r>
              <a:rPr lang="en-US" b="0" i="0" dirty="0" err="1">
                <a:solidFill>
                  <a:srgbClr val="800000"/>
                </a:solidFill>
                <a:effectLst/>
                <a:latin typeface="Arial" panose="020B0604020202020204" pitchFamily="34" charset="0"/>
              </a:rPr>
              <a:t>Romanos</a:t>
            </a:r>
            <a:r>
              <a:rPr lang="en-US" b="0" i="0" dirty="0">
                <a:solidFill>
                  <a:srgbClr val="800000"/>
                </a:solidFill>
                <a:effectLst/>
                <a:latin typeface="Arial" panose="020B0604020202020204" pitchFamily="34" charset="0"/>
              </a:rPr>
              <a:t> the Melodist is in the center of the icon.  Moving outwards to our left, the one closest to St. </a:t>
            </a:r>
            <a:r>
              <a:rPr lang="en-US" b="0" i="0" dirty="0" err="1">
                <a:solidFill>
                  <a:srgbClr val="800000"/>
                </a:solidFill>
                <a:effectLst/>
                <a:latin typeface="Arial" panose="020B0604020202020204" pitchFamily="34" charset="0"/>
              </a:rPr>
              <a:t>Romanos</a:t>
            </a:r>
            <a:r>
              <a:rPr lang="en-US" b="0" i="0" dirty="0">
                <a:solidFill>
                  <a:srgbClr val="800000"/>
                </a:solidFill>
                <a:effectLst/>
                <a:latin typeface="Arial" panose="020B0604020202020204" pitchFamily="34" charset="0"/>
              </a:rPr>
              <a:t> is the Patriarch St. </a:t>
            </a:r>
            <a:r>
              <a:rPr lang="en-US" b="0" i="0" dirty="0" err="1">
                <a:solidFill>
                  <a:srgbClr val="800000"/>
                </a:solidFill>
                <a:effectLst/>
                <a:latin typeface="Arial" panose="020B0604020202020204" pitchFamily="34" charset="0"/>
              </a:rPr>
              <a:t>Gennadius</a:t>
            </a:r>
            <a:r>
              <a:rPr lang="en-US" b="0" i="0" dirty="0">
                <a:solidFill>
                  <a:srgbClr val="800000"/>
                </a:solidFill>
                <a:effectLst/>
                <a:latin typeface="Arial" panose="020B0604020202020204" pitchFamily="34" charset="0"/>
              </a:rPr>
              <a:t>, then Emperor Leo the Wise and his wife Zoë.</a:t>
            </a:r>
            <a:endParaRPr lang="en-US" b="0" i="0" dirty="0">
              <a:solidFill>
                <a:srgbClr val="000000"/>
              </a:solidFill>
              <a:effectLst/>
              <a:latin typeface="Arial" panose="020B0604020202020204" pitchFamily="34" charset="0"/>
            </a:endParaRPr>
          </a:p>
          <a:p>
            <a:pPr algn="l"/>
            <a:r>
              <a:rPr lang="en-US" b="0" i="0" dirty="0">
                <a:solidFill>
                  <a:srgbClr val="800000"/>
                </a:solidFill>
                <a:effectLst/>
                <a:latin typeface="Arial" panose="020B0604020202020204" pitchFamily="34" charset="0"/>
              </a:rPr>
              <a:t>Moving in the other direction from the center next to St. </a:t>
            </a:r>
            <a:r>
              <a:rPr lang="en-US" b="0" i="0" dirty="0" err="1">
                <a:solidFill>
                  <a:srgbClr val="800000"/>
                </a:solidFill>
                <a:effectLst/>
                <a:latin typeface="Arial" panose="020B0604020202020204" pitchFamily="34" charset="0"/>
              </a:rPr>
              <a:t>Romanos</a:t>
            </a:r>
            <a:r>
              <a:rPr lang="en-US" b="0" i="0" dirty="0">
                <a:solidFill>
                  <a:srgbClr val="800000"/>
                </a:solidFill>
                <a:effectLst/>
                <a:latin typeface="Arial" panose="020B0604020202020204" pitchFamily="34" charset="0"/>
              </a:rPr>
              <a:t> is St. Andrew the Fool for Christ pointing to the </a:t>
            </a:r>
            <a:r>
              <a:rPr lang="en-US" b="0" i="0" dirty="0" err="1">
                <a:solidFill>
                  <a:srgbClr val="800000"/>
                </a:solidFill>
                <a:effectLst/>
                <a:latin typeface="Arial" panose="020B0604020202020204" pitchFamily="34" charset="0"/>
              </a:rPr>
              <a:t>Theotokos</a:t>
            </a:r>
            <a:r>
              <a:rPr lang="en-US" b="0" i="0" dirty="0">
                <a:solidFill>
                  <a:srgbClr val="800000"/>
                </a:solidFill>
                <a:effectLst/>
                <a:latin typeface="Arial" panose="020B0604020202020204" pitchFamily="34" charset="0"/>
              </a:rPr>
              <a:t> for the benefit of St. </a:t>
            </a:r>
            <a:r>
              <a:rPr lang="en-US" b="0" i="0" dirty="0" err="1">
                <a:solidFill>
                  <a:srgbClr val="800000"/>
                </a:solidFill>
                <a:effectLst/>
                <a:latin typeface="Arial" panose="020B0604020202020204" pitchFamily="34" charset="0"/>
              </a:rPr>
              <a:t>Epiphanios</a:t>
            </a:r>
            <a:r>
              <a:rPr lang="en-US" b="0" i="0" dirty="0">
                <a:solidFill>
                  <a:srgbClr val="800000"/>
                </a:solidFill>
                <a:effectLst/>
                <a:latin typeface="Arial" panose="020B0604020202020204" pitchFamily="34" charset="0"/>
              </a:rPr>
              <a:t> his disciple.  Finally, in the lower corner of the icon is the Mother of God appearing to St. </a:t>
            </a:r>
            <a:r>
              <a:rPr lang="en-US" b="0" i="0" dirty="0" err="1">
                <a:solidFill>
                  <a:srgbClr val="800000"/>
                </a:solidFill>
                <a:effectLst/>
                <a:latin typeface="Arial" panose="020B0604020202020204" pitchFamily="34" charset="0"/>
              </a:rPr>
              <a:t>Romanos</a:t>
            </a:r>
            <a:r>
              <a:rPr lang="en-US" b="0" i="0" dirty="0">
                <a:solidFill>
                  <a:srgbClr val="800000"/>
                </a:solidFill>
                <a:effectLst/>
                <a:latin typeface="Arial" panose="020B0604020202020204" pitchFamily="34" charset="0"/>
              </a:rPr>
              <a:t> on his sick bed, bringing him healing and his vocation as a songwriter.”</a:t>
            </a:r>
            <a:endParaRPr lang="en-US" b="0" i="0" dirty="0">
              <a:solidFill>
                <a:srgbClr val="000000"/>
              </a:solidFill>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F9C3DE94-A3C9-4557-BBA9-8DB72081D4A9}" type="slidenum">
              <a:rPr lang="en-US" smtClean="0"/>
              <a:t>34</a:t>
            </a:fld>
            <a:endParaRPr lang="en-US"/>
          </a:p>
        </p:txBody>
      </p:sp>
    </p:spTree>
    <p:extLst>
      <p:ext uri="{BB962C8B-B14F-4D97-AF65-F5344CB8AC3E}">
        <p14:creationId xmlns:p14="http://schemas.microsoft.com/office/powerpoint/2010/main" val="21936076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-Artist doesn’t just make up the icon through wild imagination/inspiration/artistic liberties, things have to be depicted a certain way</a:t>
            </a:r>
          </a:p>
          <a:p>
            <a:r>
              <a:rPr lang="en-US" dirty="0"/>
              <a:t>-Iconostasis from Ukrainian GCC in Canada pictured. Iconostasis = screen between Holy of Holies and congregation. Resembles structure of OT temple in Jerusalem, featured in all Byzantine churches.</a:t>
            </a:r>
          </a:p>
          <a:p>
            <a:r>
              <a:rPr lang="en-US" dirty="0"/>
              <a:t>-OT Temple = wall, rod of Aaron, manna, 10 Commandments, screen dividing Holy of Holies from worshipers</a:t>
            </a:r>
          </a:p>
          <a:p>
            <a:r>
              <a:rPr lang="en-US" dirty="0"/>
              <a:t>-</a:t>
            </a:r>
            <a:r>
              <a:rPr lang="en-US" dirty="0" err="1"/>
              <a:t>Byz</a:t>
            </a:r>
            <a:r>
              <a:rPr lang="en-US" dirty="0"/>
              <a:t> Church = sacrificial altar, cross behind altar, Eucharist, Bible, iconostasis</a:t>
            </a:r>
          </a:p>
        </p:txBody>
      </p:sp>
      <p:sp>
        <p:nvSpPr>
          <p:cNvPr id="4" name="Slide Number Placeholder 3"/>
          <p:cNvSpPr>
            <a:spLocks noGrp="1"/>
          </p:cNvSpPr>
          <p:nvPr>
            <p:ph type="sldNum" sz="quarter" idx="5"/>
          </p:nvPr>
        </p:nvSpPr>
        <p:spPr/>
        <p:txBody>
          <a:bodyPr/>
          <a:lstStyle/>
          <a:p>
            <a:fld id="{F9C3DE94-A3C9-4557-BBA9-8DB72081D4A9}" type="slidenum">
              <a:rPr lang="en-US" smtClean="0"/>
              <a:t>35</a:t>
            </a:fld>
            <a:endParaRPr lang="en-US"/>
          </a:p>
        </p:txBody>
      </p:sp>
    </p:spTree>
    <p:extLst>
      <p:ext uri="{BB962C8B-B14F-4D97-AF65-F5344CB8AC3E}">
        <p14:creationId xmlns:p14="http://schemas.microsoft.com/office/powerpoint/2010/main" val="214606160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Spring 1945 </a:t>
            </a:r>
            <a:r>
              <a:rPr lang="en-US" dirty="0">
                <a:sym typeface="Wingdings" panose="05000000000000000000" pitchFamily="2" charset="2"/>
              </a:rPr>
              <a:t> Stalin gave all Ukrainian Catholic lands to Russian Orthodox church and sent Ukrainian bishops to forced-labor camps, UGCC went underground</a:t>
            </a:r>
          </a:p>
          <a:p>
            <a:endParaRPr lang="en-US" dirty="0">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1054 – Great Schism, papal legate of Rome sent to Constantinople after Pope died, excommunicated patriarch of Constantinople but didn’t know Pope died, laid bull of excommunicated on Hagia Sophia altar. Nothing much changed until fourth Crusade, sacking of Constantinople (Crusaders coming home after defeat and were welcomed into Constantinople by locals thinking they were fellow Christians, but then Crusaders sacked the place)</a:t>
            </a:r>
          </a:p>
          <a:p>
            <a:pPr marL="0" marR="0">
              <a:lnSpc>
                <a:spcPct val="107000"/>
              </a:lnSpc>
              <a:spcBef>
                <a:spcPts val="0"/>
              </a:spcBef>
              <a:spcAft>
                <a:spcPts val="800"/>
              </a:spcAft>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1965 </a:t>
            </a:r>
            <a:r>
              <a:rPr lang="en-US" sz="1800" dirty="0">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end of Byzantine excommunication, reunited w/Rome on Mount of Olives</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F9C3DE94-A3C9-4557-BBA9-8DB72081D4A9}" type="slidenum">
              <a:rPr lang="en-US" smtClean="0"/>
              <a:t>36</a:t>
            </a:fld>
            <a:endParaRPr lang="en-US"/>
          </a:p>
        </p:txBody>
      </p:sp>
    </p:spTree>
    <p:extLst>
      <p:ext uri="{BB962C8B-B14F-4D97-AF65-F5344CB8AC3E}">
        <p14:creationId xmlns:p14="http://schemas.microsoft.com/office/powerpoint/2010/main" val="119644694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a typo, East Syriac is closer to the sea and West Syriac is the red region </a:t>
            </a:r>
            <a:r>
              <a:rPr lang="en-US" dirty="0">
                <a:sym typeface="Wingdings" panose="05000000000000000000" pitchFamily="2" charset="2"/>
              </a:rPr>
              <a:t> </a:t>
            </a:r>
            <a:endParaRPr lang="en-US" dirty="0"/>
          </a:p>
        </p:txBody>
      </p:sp>
      <p:sp>
        <p:nvSpPr>
          <p:cNvPr id="4" name="Slide Number Placeholder 3"/>
          <p:cNvSpPr>
            <a:spLocks noGrp="1"/>
          </p:cNvSpPr>
          <p:nvPr>
            <p:ph type="sldNum" sz="quarter" idx="5"/>
          </p:nvPr>
        </p:nvSpPr>
        <p:spPr/>
        <p:txBody>
          <a:bodyPr/>
          <a:lstStyle/>
          <a:p>
            <a:fld id="{F9C3DE94-A3C9-4557-BBA9-8DB72081D4A9}" type="slidenum">
              <a:rPr lang="en-US" smtClean="0"/>
              <a:t>37</a:t>
            </a:fld>
            <a:endParaRPr lang="en-US"/>
          </a:p>
        </p:txBody>
      </p:sp>
    </p:spTree>
    <p:extLst>
      <p:ext uri="{BB962C8B-B14F-4D97-AF65-F5344CB8AC3E}">
        <p14:creationId xmlns:p14="http://schemas.microsoft.com/office/powerpoint/2010/main" val="304950499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 Joseph Chaldean Catholic Church in Troy, Michigan (top) and St. Thomas </a:t>
            </a:r>
            <a:r>
              <a:rPr lang="en-US" dirty="0" err="1"/>
              <a:t>Syro</a:t>
            </a:r>
            <a:r>
              <a:rPr lang="en-US" dirty="0"/>
              <a:t>-Malabar Catholic Church in Philly (bottom)</a:t>
            </a:r>
          </a:p>
          <a:p>
            <a:endParaRPr lang="en-US" dirty="0"/>
          </a:p>
          <a:p>
            <a:r>
              <a:rPr lang="en-US" dirty="0"/>
              <a:t>Note 2 podiums on either side of altar, one to read OT Scriptures at and other to read NT Scriptures at. Mini altar in front of the main altar in </a:t>
            </a:r>
            <a:r>
              <a:rPr lang="en-US" dirty="0" err="1"/>
              <a:t>Syro</a:t>
            </a:r>
            <a:r>
              <a:rPr lang="en-US" dirty="0"/>
              <a:t>-Malabar Church is to read the Gospel at. Main altar is for celebrating Eucharist. </a:t>
            </a:r>
          </a:p>
        </p:txBody>
      </p:sp>
      <p:sp>
        <p:nvSpPr>
          <p:cNvPr id="4" name="Slide Number Placeholder 3"/>
          <p:cNvSpPr>
            <a:spLocks noGrp="1"/>
          </p:cNvSpPr>
          <p:nvPr>
            <p:ph type="sldNum" sz="quarter" idx="5"/>
          </p:nvPr>
        </p:nvSpPr>
        <p:spPr/>
        <p:txBody>
          <a:bodyPr/>
          <a:lstStyle/>
          <a:p>
            <a:fld id="{F9C3DE94-A3C9-4557-BBA9-8DB72081D4A9}" type="slidenum">
              <a:rPr lang="en-US" smtClean="0"/>
              <a:t>38</a:t>
            </a:fld>
            <a:endParaRPr lang="en-US"/>
          </a:p>
        </p:txBody>
      </p:sp>
    </p:spTree>
    <p:extLst>
      <p:ext uri="{BB962C8B-B14F-4D97-AF65-F5344CB8AC3E}">
        <p14:creationId xmlns:p14="http://schemas.microsoft.com/office/powerpoint/2010/main" val="321739191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 = St. </a:t>
            </a:r>
            <a:r>
              <a:rPr lang="en-US" dirty="0" err="1"/>
              <a:t>Sts</a:t>
            </a:r>
            <a:r>
              <a:rPr lang="en-US" dirty="0"/>
              <a:t>. Thaddeus Addai and Mari were disciples of St. Thomas. Thaddeus founded ancient Assyrian Church. Patriarchate in Baghdad. Diocese = Eparchy. Michigan has the largest Chaldean Catholic population outside of Iraq.</a:t>
            </a:r>
          </a:p>
          <a:p>
            <a:r>
              <a:rPr lang="en-US" dirty="0"/>
              <a:t>*</a:t>
            </a:r>
            <a:r>
              <a:rPr lang="en-US" dirty="0" err="1"/>
              <a:t>Ragheed</a:t>
            </a:r>
            <a:r>
              <a:rPr lang="en-US" dirty="0"/>
              <a:t> </a:t>
            </a:r>
            <a:r>
              <a:rPr lang="en-US" dirty="0" err="1"/>
              <a:t>Ghanni</a:t>
            </a:r>
            <a:r>
              <a:rPr lang="en-US" dirty="0"/>
              <a:t> </a:t>
            </a:r>
            <a:r>
              <a:rPr lang="en-US" dirty="0">
                <a:sym typeface="Wingdings" panose="05000000000000000000" pitchFamily="2" charset="2"/>
              </a:rPr>
              <a:t> not yet canonized, but important Chaldean Catholic priest, killed in 2007 after celebrating Qurbana by Islamist fighters who wanted him to convert</a:t>
            </a:r>
            <a:endParaRPr lang="en-US" dirty="0"/>
          </a:p>
          <a:p>
            <a:r>
              <a:rPr lang="en-US" dirty="0"/>
              <a:t>*St Thomas </a:t>
            </a:r>
            <a:r>
              <a:rPr lang="en-US" dirty="0">
                <a:sym typeface="Wingdings" panose="05000000000000000000" pitchFamily="2" charset="2"/>
              </a:rPr>
              <a:t> arrived in Kerala in 52 ad. </a:t>
            </a:r>
            <a:r>
              <a:rPr lang="en-US" dirty="0" err="1">
                <a:sym typeface="Wingdings" panose="05000000000000000000" pitchFamily="2" charset="2"/>
              </a:rPr>
              <a:t>Syro</a:t>
            </a:r>
            <a:r>
              <a:rPr lang="en-US" dirty="0">
                <a:sym typeface="Wingdings" panose="05000000000000000000" pitchFamily="2" charset="2"/>
              </a:rPr>
              <a:t>-Malabar church joined with Assyrian (Nestor) church in 5</a:t>
            </a:r>
            <a:r>
              <a:rPr lang="en-US" baseline="30000" dirty="0">
                <a:sym typeface="Wingdings" panose="05000000000000000000" pitchFamily="2" charset="2"/>
              </a:rPr>
              <a:t>th</a:t>
            </a:r>
            <a:r>
              <a:rPr lang="en-US" dirty="0">
                <a:sym typeface="Wingdings" panose="05000000000000000000" pitchFamily="2" charset="2"/>
              </a:rPr>
              <a:t> c.</a:t>
            </a:r>
          </a:p>
          <a:p>
            <a:r>
              <a:rPr lang="en-US" dirty="0">
                <a:sym typeface="Wingdings" panose="05000000000000000000" pitchFamily="2" charset="2"/>
              </a:rPr>
              <a:t>*St. </a:t>
            </a:r>
            <a:r>
              <a:rPr lang="en-US" dirty="0" err="1">
                <a:sym typeface="Wingdings" panose="05000000000000000000" pitchFamily="2" charset="2"/>
              </a:rPr>
              <a:t>Alphonsa</a:t>
            </a:r>
            <a:r>
              <a:rPr lang="en-US" dirty="0">
                <a:sym typeface="Wingdings" panose="05000000000000000000" pitchFamily="2" charset="2"/>
              </a:rPr>
              <a:t>  1</a:t>
            </a:r>
            <a:r>
              <a:rPr lang="en-US" baseline="30000" dirty="0">
                <a:sym typeface="Wingdings" panose="05000000000000000000" pitchFamily="2" charset="2"/>
              </a:rPr>
              <a:t>st</a:t>
            </a:r>
            <a:r>
              <a:rPr lang="en-US" dirty="0">
                <a:sym typeface="Wingdings" panose="05000000000000000000" pitchFamily="2" charset="2"/>
              </a:rPr>
              <a:t> Indian saint, fell into chaff pit at 13, burned her feet and permanently disabled, left her wealthy family and joined Franciscan </a:t>
            </a:r>
            <a:r>
              <a:rPr lang="en-US" dirty="0" err="1">
                <a:sym typeface="Wingdings" panose="05000000000000000000" pitchFamily="2" charset="2"/>
              </a:rPr>
              <a:t>Clarist</a:t>
            </a:r>
            <a:r>
              <a:rPr lang="en-US" dirty="0">
                <a:sym typeface="Wingdings" panose="05000000000000000000" pitchFamily="2" charset="2"/>
              </a:rPr>
              <a:t> nuns</a:t>
            </a:r>
            <a:endParaRPr lang="en-US" dirty="0"/>
          </a:p>
        </p:txBody>
      </p:sp>
      <p:sp>
        <p:nvSpPr>
          <p:cNvPr id="4" name="Slide Number Placeholder 3"/>
          <p:cNvSpPr>
            <a:spLocks noGrp="1"/>
          </p:cNvSpPr>
          <p:nvPr>
            <p:ph type="sldNum" sz="quarter" idx="5"/>
          </p:nvPr>
        </p:nvSpPr>
        <p:spPr/>
        <p:txBody>
          <a:bodyPr/>
          <a:lstStyle/>
          <a:p>
            <a:fld id="{F9C3DE94-A3C9-4557-BBA9-8DB72081D4A9}" type="slidenum">
              <a:rPr lang="en-US" smtClean="0"/>
              <a:t>39</a:t>
            </a:fld>
            <a:endParaRPr lang="en-US"/>
          </a:p>
        </p:txBody>
      </p:sp>
    </p:spTree>
    <p:extLst>
      <p:ext uri="{BB962C8B-B14F-4D97-AF65-F5344CB8AC3E}">
        <p14:creationId xmlns:p14="http://schemas.microsoft.com/office/powerpoint/2010/main" val="404364878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*Jewish roots </a:t>
            </a:r>
            <a:r>
              <a:rPr lang="en-US" dirty="0">
                <a:sym typeface="Wingdings" panose="05000000000000000000" pitchFamily="2" charset="2"/>
              </a:rPr>
              <a:t> final blessing at Mass doesn’t mention God by name b/c Jews wouldn’t. “He who blessed us”  “God who has blessed us” but translated into Some aspects are maintained in Chaldean but lost when translated to Arabic. “The Holy is fit for the saints”  “The Holy  Communion is worthy of saints”</a:t>
            </a:r>
          </a:p>
          <a:p>
            <a:endParaRPr lang="en-US" dirty="0"/>
          </a:p>
          <a:p>
            <a:r>
              <a:rPr lang="en-US" sz="1800" dirty="0">
                <a:effectLst/>
                <a:latin typeface="Times New Roman" panose="02020603050405020304" pitchFamily="18" charset="0"/>
                <a:ea typeface="Calibri" panose="020F0502020204030204" pitchFamily="34" charset="0"/>
              </a:rPr>
              <a:t>Holy Qurbana </a:t>
            </a:r>
            <a:r>
              <a:rPr lang="en-US" sz="1800" dirty="0">
                <a:effectLst/>
                <a:latin typeface="Times New Roman" panose="02020603050405020304" pitchFamily="18" charset="0"/>
                <a:ea typeface="Calibri" panose="020F0502020204030204" pitchFamily="34" charset="0"/>
                <a:sym typeface="Wingdings" panose="05000000000000000000" pitchFamily="2" charset="2"/>
              </a:rPr>
              <a:t> </a:t>
            </a:r>
            <a:r>
              <a:rPr lang="en-US" sz="1800" dirty="0">
                <a:effectLst/>
                <a:latin typeface="Times New Roman" panose="02020603050405020304" pitchFamily="18" charset="0"/>
                <a:ea typeface="Calibri" panose="020F0502020204030204" pitchFamily="34" charset="0"/>
              </a:rPr>
              <a:t>Priest faces altar, huge cross present, shoes outside church, women and girls all veiled, altar server helps </a:t>
            </a:r>
            <a:r>
              <a:rPr lang="en-US" sz="1800" dirty="0" err="1">
                <a:effectLst/>
                <a:latin typeface="Times New Roman" panose="02020603050405020304" pitchFamily="18" charset="0"/>
                <a:ea typeface="Calibri" panose="020F0502020204030204" pitchFamily="34" charset="0"/>
              </a:rPr>
              <a:t>congegation</a:t>
            </a:r>
            <a:r>
              <a:rPr lang="en-US" sz="1800" dirty="0">
                <a:effectLst/>
                <a:latin typeface="Times New Roman" panose="02020603050405020304" pitchFamily="18" charset="0"/>
                <a:ea typeface="Calibri" panose="020F0502020204030204" pitchFamily="34" charset="0"/>
              </a:rPr>
              <a:t> say responses, mostly sung responses, St. Thomas mentioned repeatedly</a:t>
            </a:r>
          </a:p>
          <a:p>
            <a:endParaRPr lang="en-US" sz="1800" dirty="0">
              <a:effectLst/>
              <a:latin typeface="Times New Roman" panose="02020603050405020304" pitchFamily="18" charset="0"/>
            </a:endParaRPr>
          </a:p>
          <a:p>
            <a:r>
              <a:rPr lang="en-US" sz="1800" dirty="0">
                <a:effectLst/>
                <a:latin typeface="Times New Roman" panose="02020603050405020304" pitchFamily="18" charset="0"/>
              </a:rPr>
              <a:t>Hyperlink takes you to an English version Holy Qurbana at the </a:t>
            </a:r>
            <a:r>
              <a:rPr lang="en-US" sz="1800" dirty="0" err="1">
                <a:effectLst/>
                <a:latin typeface="Times New Roman" panose="02020603050405020304" pitchFamily="18" charset="0"/>
              </a:rPr>
              <a:t>Syro</a:t>
            </a:r>
            <a:r>
              <a:rPr lang="en-US" sz="1800" dirty="0">
                <a:effectLst/>
                <a:latin typeface="Times New Roman" panose="02020603050405020304" pitchFamily="18" charset="0"/>
              </a:rPr>
              <a:t>-Malabar Church in Chicago. Watch it to see how different the liturgy is!</a:t>
            </a:r>
            <a:endParaRPr lang="en-US" dirty="0"/>
          </a:p>
        </p:txBody>
      </p:sp>
      <p:sp>
        <p:nvSpPr>
          <p:cNvPr id="4" name="Slide Number Placeholder 3"/>
          <p:cNvSpPr>
            <a:spLocks noGrp="1"/>
          </p:cNvSpPr>
          <p:nvPr>
            <p:ph type="sldNum" sz="quarter" idx="5"/>
          </p:nvPr>
        </p:nvSpPr>
        <p:spPr/>
        <p:txBody>
          <a:bodyPr/>
          <a:lstStyle/>
          <a:p>
            <a:fld id="{F9C3DE94-A3C9-4557-BBA9-8DB72081D4A9}" type="slidenum">
              <a:rPr lang="en-US" smtClean="0"/>
              <a:t>40</a:t>
            </a:fld>
            <a:endParaRPr lang="en-US"/>
          </a:p>
        </p:txBody>
      </p:sp>
    </p:spTree>
    <p:extLst>
      <p:ext uri="{BB962C8B-B14F-4D97-AF65-F5344CB8AC3E}">
        <p14:creationId xmlns:p14="http://schemas.microsoft.com/office/powerpoint/2010/main" val="48379164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*Nestorius </a:t>
            </a:r>
            <a:r>
              <a:rPr lang="en-US" dirty="0">
                <a:sym typeface="Wingdings" panose="05000000000000000000" pitchFamily="2" charset="2"/>
              </a:rPr>
              <a:t> Jesus = 2 people, human and divine</a:t>
            </a:r>
          </a:p>
          <a:p>
            <a:r>
              <a:rPr lang="en-US" dirty="0">
                <a:sym typeface="Wingdings" panose="05000000000000000000" pitchFamily="2" charset="2"/>
              </a:rPr>
              <a:t>*Ephesus  Jesus = 1 person, human and divine</a:t>
            </a:r>
            <a:endParaRPr lang="en-US" dirty="0"/>
          </a:p>
          <a:p>
            <a:r>
              <a:rPr lang="en-US" dirty="0">
                <a:sym typeface="Wingdings" panose="05000000000000000000" pitchFamily="2" charset="2"/>
              </a:rPr>
              <a:t>*of East Syriac rite, now second largest eastern CC is </a:t>
            </a:r>
            <a:r>
              <a:rPr lang="en-US" dirty="0" err="1">
                <a:sym typeface="Wingdings" panose="05000000000000000000" pitchFamily="2" charset="2"/>
              </a:rPr>
              <a:t>Syro</a:t>
            </a:r>
            <a:r>
              <a:rPr lang="en-US" dirty="0">
                <a:sym typeface="Wingdings" panose="05000000000000000000" pitchFamily="2" charset="2"/>
              </a:rPr>
              <a:t>-Malabar</a:t>
            </a:r>
          </a:p>
          <a:p>
            <a:r>
              <a:rPr lang="en-US" dirty="0"/>
              <a:t>Chaldean Patriarchate of Babylon </a:t>
            </a:r>
            <a:r>
              <a:rPr lang="en-US" dirty="0">
                <a:sym typeface="Wingdings" panose="05000000000000000000" pitchFamily="2" charset="2"/>
              </a:rPr>
              <a:t> multiple articles related to news in Chaldean Church</a:t>
            </a:r>
          </a:p>
          <a:p>
            <a:endParaRPr lang="en-US" dirty="0"/>
          </a:p>
        </p:txBody>
      </p:sp>
      <p:sp>
        <p:nvSpPr>
          <p:cNvPr id="4" name="Slide Number Placeholder 3"/>
          <p:cNvSpPr>
            <a:spLocks noGrp="1"/>
          </p:cNvSpPr>
          <p:nvPr>
            <p:ph type="sldNum" sz="quarter" idx="5"/>
          </p:nvPr>
        </p:nvSpPr>
        <p:spPr/>
        <p:txBody>
          <a:bodyPr/>
          <a:lstStyle/>
          <a:p>
            <a:fld id="{F9C3DE94-A3C9-4557-BBA9-8DB72081D4A9}" type="slidenum">
              <a:rPr lang="en-US" smtClean="0"/>
              <a:t>41</a:t>
            </a:fld>
            <a:endParaRPr lang="en-US"/>
          </a:p>
        </p:txBody>
      </p:sp>
    </p:spTree>
    <p:extLst>
      <p:ext uri="{BB962C8B-B14F-4D97-AF65-F5344CB8AC3E}">
        <p14:creationId xmlns:p14="http://schemas.microsoft.com/office/powerpoint/2010/main" val="85849545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*Rite spread out from Antioch, red parts are Maronite church in Lebanon today</a:t>
            </a:r>
          </a:p>
        </p:txBody>
      </p:sp>
      <p:sp>
        <p:nvSpPr>
          <p:cNvPr id="4" name="Slide Number Placeholder 3"/>
          <p:cNvSpPr>
            <a:spLocks noGrp="1"/>
          </p:cNvSpPr>
          <p:nvPr>
            <p:ph type="sldNum" sz="quarter" idx="5"/>
          </p:nvPr>
        </p:nvSpPr>
        <p:spPr/>
        <p:txBody>
          <a:bodyPr/>
          <a:lstStyle/>
          <a:p>
            <a:fld id="{F9C3DE94-A3C9-4557-BBA9-8DB72081D4A9}" type="slidenum">
              <a:rPr lang="en-US" smtClean="0"/>
              <a:t>42</a:t>
            </a:fld>
            <a:endParaRPr lang="en-US"/>
          </a:p>
        </p:txBody>
      </p:sp>
    </p:spTree>
    <p:extLst>
      <p:ext uri="{BB962C8B-B14F-4D97-AF65-F5344CB8AC3E}">
        <p14:creationId xmlns:p14="http://schemas.microsoft.com/office/powerpoint/2010/main" val="174937817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 Maron = John Chrysostom’s friend</a:t>
            </a:r>
          </a:p>
          <a:p>
            <a:r>
              <a:rPr lang="en-US" dirty="0"/>
              <a:t>*Charbel = monk</a:t>
            </a:r>
          </a:p>
          <a:p>
            <a:r>
              <a:rPr lang="en-US" dirty="0"/>
              <a:t>*</a:t>
            </a:r>
            <a:r>
              <a:rPr lang="en-US" dirty="0" err="1"/>
              <a:t>Rafqa</a:t>
            </a:r>
            <a:r>
              <a:rPr lang="en-US" dirty="0"/>
              <a:t> = Rebecca, basically became nun despite her parents setting up an arranged marriage for her, like Mother Teresa, she took on Christ’s suffering joyfully</a:t>
            </a:r>
          </a:p>
          <a:p>
            <a:r>
              <a:rPr lang="en-US" dirty="0"/>
              <a:t>*Ephrem = </a:t>
            </a:r>
            <a:r>
              <a:rPr lang="en-US" dirty="0" err="1"/>
              <a:t>dr</a:t>
            </a:r>
            <a:r>
              <a:rPr lang="en-US" dirty="0"/>
              <a:t> of church</a:t>
            </a:r>
          </a:p>
        </p:txBody>
      </p:sp>
      <p:sp>
        <p:nvSpPr>
          <p:cNvPr id="4" name="Slide Number Placeholder 3"/>
          <p:cNvSpPr>
            <a:spLocks noGrp="1"/>
          </p:cNvSpPr>
          <p:nvPr>
            <p:ph type="sldNum" sz="quarter" idx="5"/>
          </p:nvPr>
        </p:nvSpPr>
        <p:spPr/>
        <p:txBody>
          <a:bodyPr/>
          <a:lstStyle/>
          <a:p>
            <a:fld id="{F9C3DE94-A3C9-4557-BBA9-8DB72081D4A9}" type="slidenum">
              <a:rPr lang="en-US" smtClean="0"/>
              <a:t>43</a:t>
            </a:fld>
            <a:endParaRPr lang="en-US"/>
          </a:p>
        </p:txBody>
      </p:sp>
    </p:spTree>
    <p:extLst>
      <p:ext uri="{BB962C8B-B14F-4D97-AF65-F5344CB8AC3E}">
        <p14:creationId xmlns:p14="http://schemas.microsoft.com/office/powerpoint/2010/main" val="32107618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Syro</a:t>
            </a:r>
            <a:r>
              <a:rPr lang="en-US" dirty="0"/>
              <a:t>-Malabar</a:t>
            </a:r>
          </a:p>
        </p:txBody>
      </p:sp>
      <p:sp>
        <p:nvSpPr>
          <p:cNvPr id="4" name="Slide Number Placeholder 3"/>
          <p:cNvSpPr>
            <a:spLocks noGrp="1"/>
          </p:cNvSpPr>
          <p:nvPr>
            <p:ph type="sldNum" sz="quarter" idx="5"/>
          </p:nvPr>
        </p:nvSpPr>
        <p:spPr/>
        <p:txBody>
          <a:bodyPr/>
          <a:lstStyle/>
          <a:p>
            <a:fld id="{F9C3DE94-A3C9-4557-BBA9-8DB72081D4A9}" type="slidenum">
              <a:rPr lang="en-US" smtClean="0"/>
              <a:t>5</a:t>
            </a:fld>
            <a:endParaRPr lang="en-US"/>
          </a:p>
        </p:txBody>
      </p:sp>
    </p:spTree>
    <p:extLst>
      <p:ext uri="{BB962C8B-B14F-4D97-AF65-F5344CB8AC3E}">
        <p14:creationId xmlns:p14="http://schemas.microsoft.com/office/powerpoint/2010/main" val="382426260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*Syro </a:t>
            </a:r>
            <a:r>
              <a:rPr lang="en-US" dirty="0" err="1"/>
              <a:t>Malabarese</a:t>
            </a:r>
            <a:r>
              <a:rPr lang="en-US" dirty="0"/>
              <a:t> that didn’t want to reunite w/Rome formed Orthodox Syro-Malankara. Over centuries, eventually more similar to E. Syrian than W. Syriac rite</a:t>
            </a:r>
          </a:p>
          <a:p>
            <a:r>
              <a:rPr lang="en-US" dirty="0"/>
              <a:t>*</a:t>
            </a:r>
            <a:r>
              <a:rPr lang="en-US" dirty="0" err="1"/>
              <a:t>Mor</a:t>
            </a:r>
            <a:r>
              <a:rPr lang="en-US" dirty="0"/>
              <a:t> </a:t>
            </a:r>
            <a:r>
              <a:rPr lang="en-US" dirty="0" err="1"/>
              <a:t>Yacob</a:t>
            </a:r>
            <a:r>
              <a:rPr lang="en-US" dirty="0"/>
              <a:t> = St James</a:t>
            </a:r>
          </a:p>
          <a:p>
            <a:r>
              <a:rPr lang="en-US" dirty="0"/>
              <a:t>-Maronite uses unleavened bread</a:t>
            </a:r>
          </a:p>
          <a:p>
            <a:r>
              <a:rPr lang="en-US" dirty="0"/>
              <a:t>-Syriac uses unleavened bread</a:t>
            </a:r>
          </a:p>
        </p:txBody>
      </p:sp>
      <p:sp>
        <p:nvSpPr>
          <p:cNvPr id="4" name="Slide Number Placeholder 3"/>
          <p:cNvSpPr>
            <a:spLocks noGrp="1"/>
          </p:cNvSpPr>
          <p:nvPr>
            <p:ph type="sldNum" sz="quarter" idx="5"/>
          </p:nvPr>
        </p:nvSpPr>
        <p:spPr/>
        <p:txBody>
          <a:bodyPr/>
          <a:lstStyle/>
          <a:p>
            <a:fld id="{F9C3DE94-A3C9-4557-BBA9-8DB72081D4A9}" type="slidenum">
              <a:rPr lang="en-US" smtClean="0"/>
              <a:t>44</a:t>
            </a:fld>
            <a:endParaRPr lang="en-US"/>
          </a:p>
        </p:txBody>
      </p:sp>
    </p:spTree>
    <p:extLst>
      <p:ext uri="{BB962C8B-B14F-4D97-AF65-F5344CB8AC3E}">
        <p14:creationId xmlns:p14="http://schemas.microsoft.com/office/powerpoint/2010/main" val="107875710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*Aleppo Orthodox patriarch dies, Syriac CC can reunite</a:t>
            </a:r>
          </a:p>
          <a:p>
            <a:endParaRPr lang="en-US" dirty="0"/>
          </a:p>
        </p:txBody>
      </p:sp>
      <p:sp>
        <p:nvSpPr>
          <p:cNvPr id="4" name="Slide Number Placeholder 3"/>
          <p:cNvSpPr>
            <a:spLocks noGrp="1"/>
          </p:cNvSpPr>
          <p:nvPr>
            <p:ph type="sldNum" sz="quarter" idx="5"/>
          </p:nvPr>
        </p:nvSpPr>
        <p:spPr/>
        <p:txBody>
          <a:bodyPr/>
          <a:lstStyle/>
          <a:p>
            <a:fld id="{F9C3DE94-A3C9-4557-BBA9-8DB72081D4A9}" type="slidenum">
              <a:rPr lang="en-US" smtClean="0"/>
              <a:t>45</a:t>
            </a:fld>
            <a:endParaRPr lang="en-US"/>
          </a:p>
        </p:txBody>
      </p:sp>
    </p:spTree>
    <p:extLst>
      <p:ext uri="{BB962C8B-B14F-4D97-AF65-F5344CB8AC3E}">
        <p14:creationId xmlns:p14="http://schemas.microsoft.com/office/powerpoint/2010/main" val="136916762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Eastern churches understand that the full mystery of God can never be 100% understood by our human faculties, and they’re okay with that! Western churches, on the other hand, are typically obsessed with having an explanation for every single aspect of the faith…a trait probably passed down from St. Thomas Aquinas </a:t>
            </a:r>
            <a:r>
              <a:rPr lang="en-US" dirty="0">
                <a:sym typeface="Wingdings" panose="05000000000000000000" pitchFamily="2" charset="2"/>
              </a:rPr>
              <a:t></a:t>
            </a:r>
            <a:endParaRPr lang="en-US" dirty="0"/>
          </a:p>
        </p:txBody>
      </p:sp>
      <p:sp>
        <p:nvSpPr>
          <p:cNvPr id="4" name="Slide Number Placeholder 3"/>
          <p:cNvSpPr>
            <a:spLocks noGrp="1"/>
          </p:cNvSpPr>
          <p:nvPr>
            <p:ph type="sldNum" sz="quarter" idx="5"/>
          </p:nvPr>
        </p:nvSpPr>
        <p:spPr/>
        <p:txBody>
          <a:bodyPr/>
          <a:lstStyle/>
          <a:p>
            <a:fld id="{F9C3DE94-A3C9-4557-BBA9-8DB72081D4A9}" type="slidenum">
              <a:rPr lang="en-US" smtClean="0"/>
              <a:t>49</a:t>
            </a:fld>
            <a:endParaRPr lang="en-US"/>
          </a:p>
        </p:txBody>
      </p:sp>
    </p:spTree>
    <p:extLst>
      <p:ext uri="{BB962C8B-B14F-4D97-AF65-F5344CB8AC3E}">
        <p14:creationId xmlns:p14="http://schemas.microsoft.com/office/powerpoint/2010/main" val="273154195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-Store consecrated extra hosts in tabernacle, unlike Eastern rites, which usually consume everything they consecrate during Eucharist</a:t>
            </a:r>
          </a:p>
          <a:p>
            <a:r>
              <a:rPr lang="en-US" dirty="0"/>
              <a:t>-Hyperlink to Matt </a:t>
            </a:r>
            <a:r>
              <a:rPr lang="en-US" dirty="0" err="1"/>
              <a:t>Fradd</a:t>
            </a:r>
            <a:r>
              <a:rPr lang="en-US" dirty="0"/>
              <a:t> video about The Jesus Prayer (made on Rosary beads </a:t>
            </a:r>
            <a:r>
              <a:rPr lang="en-US" dirty="0">
                <a:sym typeface="Wingdings" panose="05000000000000000000" pitchFamily="2" charset="2"/>
              </a:rPr>
              <a:t> )</a:t>
            </a:r>
            <a:endParaRPr lang="en-US" dirty="0"/>
          </a:p>
        </p:txBody>
      </p:sp>
      <p:sp>
        <p:nvSpPr>
          <p:cNvPr id="4" name="Slide Number Placeholder 3"/>
          <p:cNvSpPr>
            <a:spLocks noGrp="1"/>
          </p:cNvSpPr>
          <p:nvPr>
            <p:ph type="sldNum" sz="quarter" idx="5"/>
          </p:nvPr>
        </p:nvSpPr>
        <p:spPr/>
        <p:txBody>
          <a:bodyPr/>
          <a:lstStyle/>
          <a:p>
            <a:fld id="{F9C3DE94-A3C9-4557-BBA9-8DB72081D4A9}" type="slidenum">
              <a:rPr lang="en-US" smtClean="0"/>
              <a:t>50</a:t>
            </a:fld>
            <a:endParaRPr lang="en-US"/>
          </a:p>
        </p:txBody>
      </p:sp>
    </p:spTree>
    <p:extLst>
      <p:ext uri="{BB962C8B-B14F-4D97-AF65-F5344CB8AC3E}">
        <p14:creationId xmlns:p14="http://schemas.microsoft.com/office/powerpoint/2010/main" val="331113326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C3DE94-A3C9-4557-BBA9-8DB72081D4A9}" type="slidenum">
              <a:rPr lang="en-US" smtClean="0"/>
              <a:t>52</a:t>
            </a:fld>
            <a:endParaRPr lang="en-US"/>
          </a:p>
        </p:txBody>
      </p:sp>
    </p:spTree>
    <p:extLst>
      <p:ext uri="{BB962C8B-B14F-4D97-AF65-F5344CB8AC3E}">
        <p14:creationId xmlns:p14="http://schemas.microsoft.com/office/powerpoint/2010/main" val="40690785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Armenian</a:t>
            </a:r>
          </a:p>
        </p:txBody>
      </p:sp>
      <p:sp>
        <p:nvSpPr>
          <p:cNvPr id="4" name="Slide Number Placeholder 3"/>
          <p:cNvSpPr>
            <a:spLocks noGrp="1"/>
          </p:cNvSpPr>
          <p:nvPr>
            <p:ph type="sldNum" sz="quarter" idx="5"/>
          </p:nvPr>
        </p:nvSpPr>
        <p:spPr/>
        <p:txBody>
          <a:bodyPr/>
          <a:lstStyle/>
          <a:p>
            <a:fld id="{F9C3DE94-A3C9-4557-BBA9-8DB72081D4A9}" type="slidenum">
              <a:rPr lang="en-US" smtClean="0"/>
              <a:t>6</a:t>
            </a:fld>
            <a:endParaRPr lang="en-US"/>
          </a:p>
        </p:txBody>
      </p:sp>
    </p:spTree>
    <p:extLst>
      <p:ext uri="{BB962C8B-B14F-4D97-AF65-F5344CB8AC3E}">
        <p14:creationId xmlns:p14="http://schemas.microsoft.com/office/powerpoint/2010/main" val="35003766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Ukrainian</a:t>
            </a:r>
          </a:p>
        </p:txBody>
      </p:sp>
      <p:sp>
        <p:nvSpPr>
          <p:cNvPr id="4" name="Slide Number Placeholder 3"/>
          <p:cNvSpPr>
            <a:spLocks noGrp="1"/>
          </p:cNvSpPr>
          <p:nvPr>
            <p:ph type="sldNum" sz="quarter" idx="5"/>
          </p:nvPr>
        </p:nvSpPr>
        <p:spPr/>
        <p:txBody>
          <a:bodyPr/>
          <a:lstStyle/>
          <a:p>
            <a:fld id="{F9C3DE94-A3C9-4557-BBA9-8DB72081D4A9}" type="slidenum">
              <a:rPr lang="en-US" smtClean="0"/>
              <a:t>7</a:t>
            </a:fld>
            <a:endParaRPr lang="en-US"/>
          </a:p>
        </p:txBody>
      </p:sp>
    </p:spTree>
    <p:extLst>
      <p:ext uri="{BB962C8B-B14F-4D97-AF65-F5344CB8AC3E}">
        <p14:creationId xmlns:p14="http://schemas.microsoft.com/office/powerpoint/2010/main" val="29604916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Byzantine</a:t>
            </a:r>
          </a:p>
        </p:txBody>
      </p:sp>
      <p:sp>
        <p:nvSpPr>
          <p:cNvPr id="4" name="Slide Number Placeholder 3"/>
          <p:cNvSpPr>
            <a:spLocks noGrp="1"/>
          </p:cNvSpPr>
          <p:nvPr>
            <p:ph type="sldNum" sz="quarter" idx="5"/>
          </p:nvPr>
        </p:nvSpPr>
        <p:spPr/>
        <p:txBody>
          <a:bodyPr/>
          <a:lstStyle/>
          <a:p>
            <a:fld id="{F9C3DE94-A3C9-4557-BBA9-8DB72081D4A9}" type="slidenum">
              <a:rPr lang="en-US" smtClean="0"/>
              <a:t>8</a:t>
            </a:fld>
            <a:endParaRPr lang="en-US"/>
          </a:p>
        </p:txBody>
      </p:sp>
    </p:spTree>
    <p:extLst>
      <p:ext uri="{BB962C8B-B14F-4D97-AF65-F5344CB8AC3E}">
        <p14:creationId xmlns:p14="http://schemas.microsoft.com/office/powerpoint/2010/main" val="12165896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Greek</a:t>
            </a:r>
          </a:p>
        </p:txBody>
      </p:sp>
      <p:sp>
        <p:nvSpPr>
          <p:cNvPr id="4" name="Slide Number Placeholder 3"/>
          <p:cNvSpPr>
            <a:spLocks noGrp="1"/>
          </p:cNvSpPr>
          <p:nvPr>
            <p:ph type="sldNum" sz="quarter" idx="5"/>
          </p:nvPr>
        </p:nvSpPr>
        <p:spPr/>
        <p:txBody>
          <a:bodyPr/>
          <a:lstStyle/>
          <a:p>
            <a:fld id="{F9C3DE94-A3C9-4557-BBA9-8DB72081D4A9}" type="slidenum">
              <a:rPr lang="en-US" smtClean="0"/>
              <a:t>9</a:t>
            </a:fld>
            <a:endParaRPr lang="en-US"/>
          </a:p>
        </p:txBody>
      </p:sp>
    </p:spTree>
    <p:extLst>
      <p:ext uri="{BB962C8B-B14F-4D97-AF65-F5344CB8AC3E}">
        <p14:creationId xmlns:p14="http://schemas.microsoft.com/office/powerpoint/2010/main" val="31639919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Syriac</a:t>
            </a:r>
          </a:p>
        </p:txBody>
      </p:sp>
      <p:sp>
        <p:nvSpPr>
          <p:cNvPr id="4" name="Slide Number Placeholder 3"/>
          <p:cNvSpPr>
            <a:spLocks noGrp="1"/>
          </p:cNvSpPr>
          <p:nvPr>
            <p:ph type="sldNum" sz="quarter" idx="5"/>
          </p:nvPr>
        </p:nvSpPr>
        <p:spPr/>
        <p:txBody>
          <a:bodyPr/>
          <a:lstStyle/>
          <a:p>
            <a:fld id="{F9C3DE94-A3C9-4557-BBA9-8DB72081D4A9}" type="slidenum">
              <a:rPr lang="en-US" smtClean="0"/>
              <a:t>10</a:t>
            </a:fld>
            <a:endParaRPr lang="en-US"/>
          </a:p>
        </p:txBody>
      </p:sp>
    </p:spTree>
    <p:extLst>
      <p:ext uri="{BB962C8B-B14F-4D97-AF65-F5344CB8AC3E}">
        <p14:creationId xmlns:p14="http://schemas.microsoft.com/office/powerpoint/2010/main" val="17212131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cstate="email">
            <a:alphaModFix amt="30000"/>
            <a:extLst>
              <a:ext uri="{28A0092B-C50C-407E-A947-70E740481C1C}">
                <a14:useLocalDpi xmlns:a14="http://schemas.microsoft.com/office/drawing/2010/main"/>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8/16/2020</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8/16/2020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8/16/2020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8/16/2020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8/16/2020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8/16/2020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8/16/2020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8/16/2020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8/16/2020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8/16/2020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8/16/2020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8/16/2020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8/16/2020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8/16/2020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8/16/2020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8/16/2020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8/16/2020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cstate="email">
            <a:alphaModFix amt="30000"/>
            <a:extLst>
              <a:ext uri="{28A0092B-C50C-407E-A947-70E740481C1C}">
                <a14:useLocalDpi xmlns:a14="http://schemas.microsoft.com/office/drawing/2010/main"/>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8/16/2020</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vatican.va/archive/hist_councils/ii_vatican_council/documents/vat-ii_decree_19641121_orientalium-ecclesiarum_en.html"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hyperlink" Target="https://w2.vatican.va/content/john-paul-ii/en/apost_letters/1995/documents/hf_jp-ii_apl_19950502_orientale-lumen.html" TargetMode="External"/><Relationship Id="rId4" Type="http://schemas.openxmlformats.org/officeDocument/2006/relationships/hyperlink" Target="http://w2.vatican.va/content/john-paul-ii/en/encyclicals/documents/hf_jp-ii_enc_25051995_ut-unum-sint.html"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hyperlink" Target="https://www.youtube.com/watch?v=U84znOpESv8"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jgray.org/codes/cceo90eng.html"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3.jpeg"/><Relationship Id="rId7" Type="http://schemas.openxmlformats.org/officeDocument/2006/relationships/hyperlink" Target="http://www.ourladyofnareg.org/"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hyperlink" Target="https://www.ncregister.com/daily-news/pope-francis-recalls-slaughter-of-armenians-in-first-genocide-of-the-20th-c" TargetMode="External"/><Relationship Id="rId5" Type="http://schemas.openxmlformats.org/officeDocument/2006/relationships/image" Target="../media/image31.jpeg"/><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33.jpeg"/><Relationship Id="rId4" Type="http://schemas.openxmlformats.org/officeDocument/2006/relationships/image" Target="../media/image32.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youtube.com/watch?v=H4Gp9ej2rK4"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theguardian.com/world/2018/jan/10/christians-egypt-unprecedented-persecution-report" TargetMode="External"/><Relationship Id="rId2" Type="http://schemas.openxmlformats.org/officeDocument/2006/relationships/hyperlink" Target="https://cnewa.org/magazine/amirs-choice-33956/" TargetMode="Externa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hyperlink" Target="http://catholicstand.com/experiencing-the-beautiful-eritrean-catholic-church/" TargetMode="External"/><Relationship Id="rId4" Type="http://schemas.openxmlformats.org/officeDocument/2006/relationships/hyperlink" Target="https://www.ncronline.org/news/world/pope-francis-and-coptic-pope-agree-not-re-baptize"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31.xml.rels><?xml version="1.0" encoding="UTF-8" standalone="yes"?>
<Relationships xmlns="http://schemas.openxmlformats.org/package/2006/relationships"><Relationship Id="rId3" Type="http://schemas.openxmlformats.org/officeDocument/2006/relationships/hyperlink" Target="http://nativityukr.org/parish_life/liturgical_calendar.html#PentecostSeason"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38.jpeg"/><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39.jpeg"/><Relationship Id="rId4" Type="http://schemas.openxmlformats.org/officeDocument/2006/relationships/image" Target="../media/image2.png"/></Relationships>
</file>

<file path=ppt/slides/_rels/slide3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3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2.png"/></Relationships>
</file>

<file path=ppt/slides/_rels/slide39.xml.rels><?xml version="1.0" encoding="UTF-8" standalone="yes"?>
<Relationships xmlns="http://schemas.openxmlformats.org/package/2006/relationships"><Relationship Id="rId3" Type="http://schemas.openxmlformats.org/officeDocument/2006/relationships/hyperlink" Target="https://chaldeanchurch.org/our-faith/what-is-the-chaldean-church/"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40.xml.rels><?xml version="1.0" encoding="UTF-8" standalone="yes"?>
<Relationships xmlns="http://schemas.openxmlformats.org/package/2006/relationships"><Relationship Id="rId3" Type="http://schemas.openxmlformats.org/officeDocument/2006/relationships/hyperlink" Target="https://www.youtube.com/watch?v=Jrd0Zec9ias" TargetMode="External"/><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hyperlink" Target="https://chaldeanchurch.org/prayers/"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44.jpeg"/><Relationship Id="rId4" Type="http://schemas.openxmlformats.org/officeDocument/2006/relationships/hyperlink" Target="https://saint-adday.com/?cat=12&amp;paged=30"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www.malankaracatholicna.church/content/sacred-lectionary"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46.jpeg"/></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4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2.xml"/><Relationship Id="rId1" Type="http://schemas.openxmlformats.org/officeDocument/2006/relationships/slideLayout" Target="../slideLayouts/slideLayout2.xml"/><Relationship Id="rId5" Type="http://schemas.openxmlformats.org/officeDocument/2006/relationships/image" Target="../media/image51.png"/><Relationship Id="rId4" Type="http://schemas.openxmlformats.org/officeDocument/2006/relationships/image" Target="../media/image50.pn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jpeg"/></Relationships>
</file>

<file path=ppt/slides/_rels/slide50.xml.rels><?xml version="1.0" encoding="UTF-8" standalone="yes"?>
<Relationships xmlns="http://schemas.openxmlformats.org/package/2006/relationships"><Relationship Id="rId3" Type="http://schemas.openxmlformats.org/officeDocument/2006/relationships/hyperlink" Target="https://www.youtube.com/watch?v=4Qvsg-R4WMU"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53.jpeg"/><Relationship Id="rId4" Type="http://schemas.openxmlformats.org/officeDocument/2006/relationships/image" Target="../media/image52.png"/></Relationships>
</file>

<file path=ppt/slides/_rels/slide5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35.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8" Type="http://schemas.openxmlformats.org/officeDocument/2006/relationships/hyperlink" Target="https://geii.org/week_of_prayer_for_christian_unity/prayer_worship/prayer_cards.html" TargetMode="External"/><Relationship Id="rId13" Type="http://schemas.openxmlformats.org/officeDocument/2006/relationships/hyperlink" Target="https://www.youtube.com/watch?v=8HHMZcoxDiE" TargetMode="External"/><Relationship Id="rId3" Type="http://schemas.openxmlformats.org/officeDocument/2006/relationships/hyperlink" Target="https://media.ascensionpress.com/2019/02/19/the-eastern-catholic-churches-part-3-the-alexandrian-rite/" TargetMode="External"/><Relationship Id="rId7" Type="http://schemas.openxmlformats.org/officeDocument/2006/relationships/hyperlink" Target="https://www.catholicnewsagency.com/resources/liturgy/rites/the-rites-of-the-catholic-church" TargetMode="External"/><Relationship Id="rId12" Type="http://schemas.openxmlformats.org/officeDocument/2006/relationships/hyperlink" Target="https://www.eparchyofpassaic.com/iconography" TargetMode="External"/><Relationship Id="rId2" Type="http://schemas.openxmlformats.org/officeDocument/2006/relationships/hyperlink" Target="https://media.ascensionpress.com/2019/01/21/the-other-23-catholic-churches-and-why-they-exist/" TargetMode="External"/><Relationship Id="rId1" Type="http://schemas.openxmlformats.org/officeDocument/2006/relationships/slideLayout" Target="../slideLayouts/slideLayout2.xml"/><Relationship Id="rId6" Type="http://schemas.openxmlformats.org/officeDocument/2006/relationships/hyperlink" Target="https://media.ascensionpress.com/2019/03/19/the-other-23-catholic-churches-part-5-west-syrian-rite/" TargetMode="External"/><Relationship Id="rId11" Type="http://schemas.openxmlformats.org/officeDocument/2006/relationships/hyperlink" Target="https://www.eparchyofpassaic.com/spirituality" TargetMode="External"/><Relationship Id="rId5" Type="http://schemas.openxmlformats.org/officeDocument/2006/relationships/hyperlink" Target="https://media.ascensionpress.com/2019/03/05/the-other-23-catholic-churches-part-4-the-east-syriac-rite/" TargetMode="External"/><Relationship Id="rId15" Type="http://schemas.openxmlformats.org/officeDocument/2006/relationships/hyperlink" Target="https://www.newadvent.org/cathen/13078a.htm" TargetMode="External"/><Relationship Id="rId10" Type="http://schemas.openxmlformats.org/officeDocument/2006/relationships/hyperlink" Target="https://chaldeanchurch.org/our-faith/what-is-the-chaldean-church/" TargetMode="External"/><Relationship Id="rId4" Type="http://schemas.openxmlformats.org/officeDocument/2006/relationships/hyperlink" Target="https://media.ascensionpress.com/2019/02/05/the-eastern-catholic-churches-part-2-the-armenian-rite/" TargetMode="External"/><Relationship Id="rId9" Type="http://schemas.openxmlformats.org/officeDocument/2006/relationships/hyperlink" Target="https://smellysheep.wordpress.com/2018/07/21/fellow-westerners-meet-the-eastern-churches-2/" TargetMode="External"/><Relationship Id="rId14" Type="http://schemas.openxmlformats.org/officeDocument/2006/relationships/hyperlink" Target="https://melkite.org/eparchy/bishop-john/what-are-the-differences-between-the-eastern-liturgies-st-john-and-st-basil"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cstate="email">
            <a:duotone>
              <a:schemeClr val="bg2">
                <a:shade val="88000"/>
                <a:hueMod val="106000"/>
                <a:satMod val="140000"/>
                <a:lumMod val="54000"/>
              </a:schemeClr>
              <a:schemeClr val="bg2">
                <a:tint val="98000"/>
                <a:hueMod val="90000"/>
                <a:satMod val="150000"/>
                <a:lumMod val="160000"/>
              </a:schemeClr>
            </a:duotone>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CE8B20-7A1C-47C7-8DDC-6FD184E29832}"/>
              </a:ext>
            </a:extLst>
          </p:cNvPr>
          <p:cNvSpPr>
            <a:spLocks noGrp="1"/>
          </p:cNvSpPr>
          <p:nvPr>
            <p:ph type="ctrTitle"/>
          </p:nvPr>
        </p:nvSpPr>
        <p:spPr>
          <a:xfrm>
            <a:off x="1876424" y="4141693"/>
            <a:ext cx="8791575" cy="1301673"/>
          </a:xfrm>
        </p:spPr>
        <p:txBody>
          <a:bodyPr>
            <a:normAutofit/>
          </a:bodyPr>
          <a:lstStyle/>
          <a:p>
            <a:r>
              <a:rPr lang="en-US"/>
              <a:t>Rites of the catholic church</a:t>
            </a:r>
            <a:endParaRPr lang="en-US" dirty="0"/>
          </a:p>
        </p:txBody>
      </p:sp>
      <p:sp>
        <p:nvSpPr>
          <p:cNvPr id="3" name="Subtitle 2">
            <a:extLst>
              <a:ext uri="{FF2B5EF4-FFF2-40B4-BE49-F238E27FC236}">
                <a16:creationId xmlns:a16="http://schemas.microsoft.com/office/drawing/2014/main" id="{474CAAB4-10F6-45F2-8DC2-A53482E15F12}"/>
              </a:ext>
            </a:extLst>
          </p:cNvPr>
          <p:cNvSpPr>
            <a:spLocks noGrp="1"/>
          </p:cNvSpPr>
          <p:nvPr>
            <p:ph type="subTitle" idx="1"/>
          </p:nvPr>
        </p:nvSpPr>
        <p:spPr>
          <a:xfrm>
            <a:off x="3595496" y="5316966"/>
            <a:ext cx="8791575" cy="865991"/>
          </a:xfrm>
        </p:spPr>
        <p:txBody>
          <a:bodyPr>
            <a:normAutofit/>
          </a:bodyPr>
          <a:lstStyle/>
          <a:p>
            <a:r>
              <a:rPr lang="en-US" dirty="0"/>
              <a:t>NCC Monthly meeting – August 6, 2020</a:t>
            </a:r>
          </a:p>
        </p:txBody>
      </p:sp>
      <p:pic>
        <p:nvPicPr>
          <p:cNvPr id="12294" name="Picture 6" descr="Bitmoji Image">
            <a:extLst>
              <a:ext uri="{FF2B5EF4-FFF2-40B4-BE49-F238E27FC236}">
                <a16:creationId xmlns:a16="http://schemas.microsoft.com/office/drawing/2014/main" id="{162EFD00-A487-4617-A001-CBB6B7BA371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2586483" y="1108038"/>
            <a:ext cx="2893808" cy="2893808"/>
          </a:xfrm>
          <a:prstGeom prst="round2DiagRect">
            <a:avLst>
              <a:gd name="adj1" fmla="val 5608"/>
              <a:gd name="adj2" fmla="val 0"/>
            </a:avLst>
          </a:prstGeom>
          <a:noFill/>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2290" name="Picture 2" descr="welcome back">
            <a:extLst>
              <a:ext uri="{FF2B5EF4-FFF2-40B4-BE49-F238E27FC236}">
                <a16:creationId xmlns:a16="http://schemas.microsoft.com/office/drawing/2014/main" id="{84525C86-DC16-4372-9D6A-6F34561931AE}"/>
              </a:ext>
            </a:extLst>
          </p:cNvPr>
          <p:cNvPicPr>
            <a:picLocks noChangeAspect="1" noChangeArrowheads="1"/>
          </p:cNvPicPr>
          <p:nvPr/>
        </p:nvPicPr>
        <p:blipFill>
          <a:blip r:embed="rId4" cstate="email">
            <a:extLst>
              <a:ext uri="{28A0092B-C50C-407E-A947-70E740481C1C}">
                <a14:useLocalDpi xmlns:a14="http://schemas.microsoft.com/office/drawing/2010/main"/>
              </a:ext>
            </a:extLst>
          </a:blip>
          <a:stretch>
            <a:fillRect/>
          </a:stretch>
        </p:blipFill>
        <p:spPr bwMode="auto">
          <a:xfrm>
            <a:off x="7064133" y="1102655"/>
            <a:ext cx="2893808" cy="2893808"/>
          </a:xfrm>
          <a:prstGeom prst="round2DiagRect">
            <a:avLst>
              <a:gd name="adj1" fmla="val 5608"/>
              <a:gd name="adj2" fmla="val 0"/>
            </a:avLst>
          </a:prstGeom>
          <a:noFill/>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622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Me the Seer | barrywax">
            <a:extLst>
              <a:ext uri="{FF2B5EF4-FFF2-40B4-BE49-F238E27FC236}">
                <a16:creationId xmlns:a16="http://schemas.microsoft.com/office/drawing/2014/main" id="{10C50D51-9F1C-47BD-8063-D9F22B8F6C8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66192" y="955569"/>
            <a:ext cx="3047930" cy="3755578"/>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Introducing: The Yak Shaving Series | by Yevgeniy Brikman | Gruntwork">
            <a:extLst>
              <a:ext uri="{FF2B5EF4-FFF2-40B4-BE49-F238E27FC236}">
                <a16:creationId xmlns:a16="http://schemas.microsoft.com/office/drawing/2014/main" id="{78B01BC4-9547-4720-B3ED-BE42B447BE78}"/>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6652592" y="1671536"/>
            <a:ext cx="4439478" cy="2887212"/>
          </a:xfrm>
          <a:prstGeom prst="rect">
            <a:avLst/>
          </a:prstGeom>
          <a:noFill/>
          <a:extLst>
            <a:ext uri="{909E8E84-426E-40DD-AFC4-6F175D3DCCD1}">
              <a14:hiddenFill xmlns:a14="http://schemas.microsoft.com/office/drawing/2010/main">
                <a:solidFill>
                  <a:srgbClr val="FFFFFF"/>
                </a:solidFill>
              </a14:hiddenFill>
            </a:ext>
          </a:extLst>
        </p:spPr>
      </p:pic>
      <p:sp>
        <p:nvSpPr>
          <p:cNvPr id="2" name="Plus Sign 1">
            <a:extLst>
              <a:ext uri="{FF2B5EF4-FFF2-40B4-BE49-F238E27FC236}">
                <a16:creationId xmlns:a16="http://schemas.microsoft.com/office/drawing/2014/main" id="{7B4A5456-3B8C-4EFC-BFD3-140AA59C9FCA}"/>
              </a:ext>
            </a:extLst>
          </p:cNvPr>
          <p:cNvSpPr/>
          <p:nvPr/>
        </p:nvSpPr>
        <p:spPr>
          <a:xfrm>
            <a:off x="5645426" y="2690191"/>
            <a:ext cx="848139" cy="738809"/>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08578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cstate="email">
            <a:duotone>
              <a:schemeClr val="bg2">
                <a:shade val="88000"/>
                <a:hueMod val="106000"/>
                <a:satMod val="140000"/>
                <a:lumMod val="54000"/>
              </a:schemeClr>
              <a:schemeClr val="bg2">
                <a:tint val="98000"/>
                <a:hueMod val="90000"/>
                <a:satMod val="150000"/>
                <a:lumMod val="160000"/>
              </a:schemeClr>
            </a:duotone>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pic>
        <p:nvPicPr>
          <p:cNvPr id="9" name="Picture 2">
            <a:extLst>
              <a:ext uri="{FF2B5EF4-FFF2-40B4-BE49-F238E27FC236}">
                <a16:creationId xmlns:a16="http://schemas.microsoft.com/office/drawing/2014/main" id="{678E285C-BE9E-45B7-A3EE-B9792DAE991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email">
            <a:alphaModFix amt="30000"/>
            <a:extLst>
              <a:ext uri="{28A0092B-C50C-407E-A947-70E740481C1C}">
                <a14:useLocalDpi xmlns:a14="http://schemas.microsoft.com/office/drawing/2010/main"/>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xmlns:p14="http://schemas.microsoft.com/office/powerpoint/2010/main" xmlns:a16="http://schemas.microsoft.com/office/drawing/2014/main" xmlns="">
                <a:solidFill>
                  <a:srgbClr val="FFFFFF"/>
                </a:solidFill>
              </a14:hiddenFill>
            </a:ext>
          </a:extLst>
        </p:spPr>
      </p:pic>
      <p:grpSp>
        <p:nvGrpSpPr>
          <p:cNvPr id="11" name="Group 10">
            <a:extLst>
              <a:ext uri="{FF2B5EF4-FFF2-40B4-BE49-F238E27FC236}">
                <a16:creationId xmlns:a16="http://schemas.microsoft.com/office/drawing/2014/main" id="{AB86F577-8905-4B21-8AF3-C1BB3433775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a:extLst>
                <a:ext uri="{FF2B5EF4-FFF2-40B4-BE49-F238E27FC236}">
                  <a16:creationId xmlns:a16="http://schemas.microsoft.com/office/drawing/2014/main" id="{D2F1CFF3-A579-4D24-B5F9-1C71BA6FE5E8}"/>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13" name="Freeform 6">
              <a:extLst>
                <a:ext uri="{FF2B5EF4-FFF2-40B4-BE49-F238E27FC236}">
                  <a16:creationId xmlns:a16="http://schemas.microsoft.com/office/drawing/2014/main" id="{57601B50-7EB1-43FA-8360-4297BCD7632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4" name="Freeform 7">
              <a:extLst>
                <a:ext uri="{FF2B5EF4-FFF2-40B4-BE49-F238E27FC236}">
                  <a16:creationId xmlns:a16="http://schemas.microsoft.com/office/drawing/2014/main" id="{60BD8B7A-CD01-4638-A2C9-299AC68B9B9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5" name="Rectangle 8">
              <a:extLst>
                <a:ext uri="{FF2B5EF4-FFF2-40B4-BE49-F238E27FC236}">
                  <a16:creationId xmlns:a16="http://schemas.microsoft.com/office/drawing/2014/main" id="{095B58F9-6C29-48BE-9DA6-38550805212F}"/>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16" name="Freeform 9">
              <a:extLst>
                <a:ext uri="{FF2B5EF4-FFF2-40B4-BE49-F238E27FC236}">
                  <a16:creationId xmlns:a16="http://schemas.microsoft.com/office/drawing/2014/main" id="{0C84674F-2E8A-4B70-B801-00722CDD581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7" name="Freeform 10">
              <a:extLst>
                <a:ext uri="{FF2B5EF4-FFF2-40B4-BE49-F238E27FC236}">
                  <a16:creationId xmlns:a16="http://schemas.microsoft.com/office/drawing/2014/main" id="{34F320BB-D6A9-45FE-8556-498B763B1E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8" name="Freeform 11">
              <a:extLst>
                <a:ext uri="{FF2B5EF4-FFF2-40B4-BE49-F238E27FC236}">
                  <a16:creationId xmlns:a16="http://schemas.microsoft.com/office/drawing/2014/main" id="{5493D54A-532A-46ED-AF63-A0A54818EF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9" name="Freeform 12">
              <a:extLst>
                <a:ext uri="{FF2B5EF4-FFF2-40B4-BE49-F238E27FC236}">
                  <a16:creationId xmlns:a16="http://schemas.microsoft.com/office/drawing/2014/main" id="{EAF2EDFA-9C0B-44E2-B4BB-312B58BCA8E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0" name="Freeform 13">
              <a:extLst>
                <a:ext uri="{FF2B5EF4-FFF2-40B4-BE49-F238E27FC236}">
                  <a16:creationId xmlns:a16="http://schemas.microsoft.com/office/drawing/2014/main" id="{A3641113-CE35-42A4-B605-41BC06BF4F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1" name="Freeform 14">
              <a:extLst>
                <a:ext uri="{FF2B5EF4-FFF2-40B4-BE49-F238E27FC236}">
                  <a16:creationId xmlns:a16="http://schemas.microsoft.com/office/drawing/2014/main" id="{DA2E5B2C-BAC4-4440-9B7E-F38783197A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2" name="Freeform 15">
              <a:extLst>
                <a:ext uri="{FF2B5EF4-FFF2-40B4-BE49-F238E27FC236}">
                  <a16:creationId xmlns:a16="http://schemas.microsoft.com/office/drawing/2014/main" id="{D8A506DF-2E53-42C9-94BE-B98E32E0578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3" name="Freeform 16">
              <a:extLst>
                <a:ext uri="{FF2B5EF4-FFF2-40B4-BE49-F238E27FC236}">
                  <a16:creationId xmlns:a16="http://schemas.microsoft.com/office/drawing/2014/main" id="{12934FF8-5F70-40BF-BBB6-5EB941FB9BD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4" name="Freeform 17">
              <a:extLst>
                <a:ext uri="{FF2B5EF4-FFF2-40B4-BE49-F238E27FC236}">
                  <a16:creationId xmlns:a16="http://schemas.microsoft.com/office/drawing/2014/main" id="{8EB3FB08-D01D-4E24-BE40-C16269DF62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5" name="Freeform 18">
              <a:extLst>
                <a:ext uri="{FF2B5EF4-FFF2-40B4-BE49-F238E27FC236}">
                  <a16:creationId xmlns:a16="http://schemas.microsoft.com/office/drawing/2014/main" id="{D24E50D7-2753-4169-AD51-C106DA1B7A2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6" name="Freeform 19">
              <a:extLst>
                <a:ext uri="{FF2B5EF4-FFF2-40B4-BE49-F238E27FC236}">
                  <a16:creationId xmlns:a16="http://schemas.microsoft.com/office/drawing/2014/main" id="{DF94B7E0-D9B6-4096-94D0-18D3AC0EF6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7" name="Freeform 20">
              <a:extLst>
                <a:ext uri="{FF2B5EF4-FFF2-40B4-BE49-F238E27FC236}">
                  <a16:creationId xmlns:a16="http://schemas.microsoft.com/office/drawing/2014/main" id="{EBC05ADE-BBA2-4387-B005-3196E2E1982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8" name="Freeform 21">
              <a:extLst>
                <a:ext uri="{FF2B5EF4-FFF2-40B4-BE49-F238E27FC236}">
                  <a16:creationId xmlns:a16="http://schemas.microsoft.com/office/drawing/2014/main" id="{BBED1CEE-14D2-442F-AB08-401ABE3EFBD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9" name="Freeform 22">
              <a:extLst>
                <a:ext uri="{FF2B5EF4-FFF2-40B4-BE49-F238E27FC236}">
                  <a16:creationId xmlns:a16="http://schemas.microsoft.com/office/drawing/2014/main" id="{4F6574C0-78E8-49EA-84BC-EE9D55707F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0" name="Freeform 23">
              <a:extLst>
                <a:ext uri="{FF2B5EF4-FFF2-40B4-BE49-F238E27FC236}">
                  <a16:creationId xmlns:a16="http://schemas.microsoft.com/office/drawing/2014/main" id="{65BCDB0B-615E-4CA1-AFD5-6B121CB7CEB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1" name="Freeform 24">
              <a:extLst>
                <a:ext uri="{FF2B5EF4-FFF2-40B4-BE49-F238E27FC236}">
                  <a16:creationId xmlns:a16="http://schemas.microsoft.com/office/drawing/2014/main" id="{40627863-B7FC-44D1-9E53-E728FFF675A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2" name="Freeform 25">
              <a:extLst>
                <a:ext uri="{FF2B5EF4-FFF2-40B4-BE49-F238E27FC236}">
                  <a16:creationId xmlns:a16="http://schemas.microsoft.com/office/drawing/2014/main" id="{52FD6F8C-3AF1-487E-91F4-6E55146F1F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3" name="Freeform 26">
              <a:extLst>
                <a:ext uri="{FF2B5EF4-FFF2-40B4-BE49-F238E27FC236}">
                  <a16:creationId xmlns:a16="http://schemas.microsoft.com/office/drawing/2014/main" id="{50323CF3-93CB-4E03-95C0-B180BB87A86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4" name="Freeform 27">
              <a:extLst>
                <a:ext uri="{FF2B5EF4-FFF2-40B4-BE49-F238E27FC236}">
                  <a16:creationId xmlns:a16="http://schemas.microsoft.com/office/drawing/2014/main" id="{EB47D82F-CF1B-47E6-9FA2-F3A9C5F945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5" name="Freeform 28">
              <a:extLst>
                <a:ext uri="{FF2B5EF4-FFF2-40B4-BE49-F238E27FC236}">
                  <a16:creationId xmlns:a16="http://schemas.microsoft.com/office/drawing/2014/main" id="{0606708F-F2D4-4678-8ED2-39041BC64D7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6" name="Freeform 29">
              <a:extLst>
                <a:ext uri="{FF2B5EF4-FFF2-40B4-BE49-F238E27FC236}">
                  <a16:creationId xmlns:a16="http://schemas.microsoft.com/office/drawing/2014/main" id="{D7EB95B4-15E4-433D-B36F-21FF341AD9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7" name="Freeform 30">
              <a:extLst>
                <a:ext uri="{FF2B5EF4-FFF2-40B4-BE49-F238E27FC236}">
                  <a16:creationId xmlns:a16="http://schemas.microsoft.com/office/drawing/2014/main" id="{500A541B-4C75-497C-A489-097ED29964F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8" name="Freeform 31">
              <a:extLst>
                <a:ext uri="{FF2B5EF4-FFF2-40B4-BE49-F238E27FC236}">
                  <a16:creationId xmlns:a16="http://schemas.microsoft.com/office/drawing/2014/main" id="{5789326F-12A4-48B8-B0ED-A6A2AE0C27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9" name="Freeform 32">
              <a:extLst>
                <a:ext uri="{FF2B5EF4-FFF2-40B4-BE49-F238E27FC236}">
                  <a16:creationId xmlns:a16="http://schemas.microsoft.com/office/drawing/2014/main" id="{25FA672E-2B65-477F-AA75-6261CE652F2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0" name="Rectangle 33">
              <a:extLst>
                <a:ext uri="{FF2B5EF4-FFF2-40B4-BE49-F238E27FC236}">
                  <a16:creationId xmlns:a16="http://schemas.microsoft.com/office/drawing/2014/main" id="{BB09AF8D-E68B-499C-B9F5-2F365813D3C0}"/>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41" name="Freeform 34">
              <a:extLst>
                <a:ext uri="{FF2B5EF4-FFF2-40B4-BE49-F238E27FC236}">
                  <a16:creationId xmlns:a16="http://schemas.microsoft.com/office/drawing/2014/main" id="{7991AEAD-B5F3-47BA-9F1B-86C16A84AD3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2" name="Freeform 35">
              <a:extLst>
                <a:ext uri="{FF2B5EF4-FFF2-40B4-BE49-F238E27FC236}">
                  <a16:creationId xmlns:a16="http://schemas.microsoft.com/office/drawing/2014/main" id="{19A85F58-4C3A-4388-B55C-2329EEAECF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3" name="Freeform 36">
              <a:extLst>
                <a:ext uri="{FF2B5EF4-FFF2-40B4-BE49-F238E27FC236}">
                  <a16:creationId xmlns:a16="http://schemas.microsoft.com/office/drawing/2014/main" id="{05652F38-94D9-41B7-A699-7E8F0C78D8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4" name="Freeform 37">
              <a:extLst>
                <a:ext uri="{FF2B5EF4-FFF2-40B4-BE49-F238E27FC236}">
                  <a16:creationId xmlns:a16="http://schemas.microsoft.com/office/drawing/2014/main" id="{3C043852-C250-4518-BB89-C91A349171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5" name="Freeform 38">
              <a:extLst>
                <a:ext uri="{FF2B5EF4-FFF2-40B4-BE49-F238E27FC236}">
                  <a16:creationId xmlns:a16="http://schemas.microsoft.com/office/drawing/2014/main" id="{0CAB9A07-ECF2-416C-8528-F75DACB138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6" name="Freeform 39">
              <a:extLst>
                <a:ext uri="{FF2B5EF4-FFF2-40B4-BE49-F238E27FC236}">
                  <a16:creationId xmlns:a16="http://schemas.microsoft.com/office/drawing/2014/main" id="{904A314C-A829-4AA6-92E2-529BCCF95C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7" name="Freeform 40">
              <a:extLst>
                <a:ext uri="{FF2B5EF4-FFF2-40B4-BE49-F238E27FC236}">
                  <a16:creationId xmlns:a16="http://schemas.microsoft.com/office/drawing/2014/main" id="{244EE6BA-4569-43ED-9E2E-1FB66201B7E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8" name="Freeform 41">
              <a:extLst>
                <a:ext uri="{FF2B5EF4-FFF2-40B4-BE49-F238E27FC236}">
                  <a16:creationId xmlns:a16="http://schemas.microsoft.com/office/drawing/2014/main" id="{BEB8252E-FB2A-4BB5-BEC6-CA10FF6F7C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9" name="Freeform 42">
              <a:extLst>
                <a:ext uri="{FF2B5EF4-FFF2-40B4-BE49-F238E27FC236}">
                  <a16:creationId xmlns:a16="http://schemas.microsoft.com/office/drawing/2014/main" id="{91414711-C3A4-4E96-854A-DDDEB2F2E3E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50" name="Freeform 43">
              <a:extLst>
                <a:ext uri="{FF2B5EF4-FFF2-40B4-BE49-F238E27FC236}">
                  <a16:creationId xmlns:a16="http://schemas.microsoft.com/office/drawing/2014/main" id="{86815BA8-3055-4B42-98C3-4202FD92E0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51" name="Freeform 44">
              <a:extLst>
                <a:ext uri="{FF2B5EF4-FFF2-40B4-BE49-F238E27FC236}">
                  <a16:creationId xmlns:a16="http://schemas.microsoft.com/office/drawing/2014/main" id="{44457813-E991-44AE-9A83-B7488D1F362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52" name="Rectangle 45">
              <a:extLst>
                <a:ext uri="{FF2B5EF4-FFF2-40B4-BE49-F238E27FC236}">
                  <a16:creationId xmlns:a16="http://schemas.microsoft.com/office/drawing/2014/main" id="{8CE1CF47-A73F-4560-8835-AE1DC51E5CAE}"/>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53" name="Freeform 46">
              <a:extLst>
                <a:ext uri="{FF2B5EF4-FFF2-40B4-BE49-F238E27FC236}">
                  <a16:creationId xmlns:a16="http://schemas.microsoft.com/office/drawing/2014/main" id="{C2A935E4-AACC-4CB9-995E-D286178873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54" name="Freeform 47">
              <a:extLst>
                <a:ext uri="{FF2B5EF4-FFF2-40B4-BE49-F238E27FC236}">
                  <a16:creationId xmlns:a16="http://schemas.microsoft.com/office/drawing/2014/main" id="{93B5B778-8ACB-4004-932D-BD95997BAEF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55" name="Freeform 48">
              <a:extLst>
                <a:ext uri="{FF2B5EF4-FFF2-40B4-BE49-F238E27FC236}">
                  <a16:creationId xmlns:a16="http://schemas.microsoft.com/office/drawing/2014/main" id="{1434AF34-0919-40AD-84B1-446D4FF2D6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56" name="Freeform 49">
              <a:extLst>
                <a:ext uri="{FF2B5EF4-FFF2-40B4-BE49-F238E27FC236}">
                  <a16:creationId xmlns:a16="http://schemas.microsoft.com/office/drawing/2014/main" id="{29546CF3-6DDD-4073-AB7F-C6E722257AA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57" name="Freeform 50">
              <a:extLst>
                <a:ext uri="{FF2B5EF4-FFF2-40B4-BE49-F238E27FC236}">
                  <a16:creationId xmlns:a16="http://schemas.microsoft.com/office/drawing/2014/main" id="{289D46AB-128A-477F-B6C9-F40F115D6CE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58" name="Freeform 51">
              <a:extLst>
                <a:ext uri="{FF2B5EF4-FFF2-40B4-BE49-F238E27FC236}">
                  <a16:creationId xmlns:a16="http://schemas.microsoft.com/office/drawing/2014/main" id="{A7DA7E67-3368-44AD-AACD-EB64AE3487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59" name="Freeform 52">
              <a:extLst>
                <a:ext uri="{FF2B5EF4-FFF2-40B4-BE49-F238E27FC236}">
                  <a16:creationId xmlns:a16="http://schemas.microsoft.com/office/drawing/2014/main" id="{78BB1152-AB85-4AD8-BBA1-07CEA1F508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60" name="Freeform 53">
              <a:extLst>
                <a:ext uri="{FF2B5EF4-FFF2-40B4-BE49-F238E27FC236}">
                  <a16:creationId xmlns:a16="http://schemas.microsoft.com/office/drawing/2014/main" id="{A982E7F2-DD68-4093-B9C5-3E42B475AB4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61" name="Freeform 54">
              <a:extLst>
                <a:ext uri="{FF2B5EF4-FFF2-40B4-BE49-F238E27FC236}">
                  <a16:creationId xmlns:a16="http://schemas.microsoft.com/office/drawing/2014/main" id="{A682E224-4CD6-420B-897A-B23D50B82ED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62" name="Freeform 55">
              <a:extLst>
                <a:ext uri="{FF2B5EF4-FFF2-40B4-BE49-F238E27FC236}">
                  <a16:creationId xmlns:a16="http://schemas.microsoft.com/office/drawing/2014/main" id="{31B90F10-06CD-480E-8D35-6E0FFFB894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63" name="Freeform 56">
              <a:extLst>
                <a:ext uri="{FF2B5EF4-FFF2-40B4-BE49-F238E27FC236}">
                  <a16:creationId xmlns:a16="http://schemas.microsoft.com/office/drawing/2014/main" id="{7BC977DB-69B0-4D8D-B77C-E1127EC4172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64" name="Freeform 57">
              <a:extLst>
                <a:ext uri="{FF2B5EF4-FFF2-40B4-BE49-F238E27FC236}">
                  <a16:creationId xmlns:a16="http://schemas.microsoft.com/office/drawing/2014/main" id="{24127454-3FCB-41D6-ACFB-81D7E05A79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65" name="Freeform 58">
              <a:extLst>
                <a:ext uri="{FF2B5EF4-FFF2-40B4-BE49-F238E27FC236}">
                  <a16:creationId xmlns:a16="http://schemas.microsoft.com/office/drawing/2014/main" id="{7AA80D42-B8A8-475B-ADBF-99719CE9FE5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grpSp>
      <p:sp>
        <p:nvSpPr>
          <p:cNvPr id="2" name="Title 1">
            <a:extLst>
              <a:ext uri="{FF2B5EF4-FFF2-40B4-BE49-F238E27FC236}">
                <a16:creationId xmlns:a16="http://schemas.microsoft.com/office/drawing/2014/main" id="{9C90906E-1DEF-413A-AD48-AA3578887E4A}"/>
              </a:ext>
            </a:extLst>
          </p:cNvPr>
          <p:cNvSpPr>
            <a:spLocks noGrp="1"/>
          </p:cNvSpPr>
          <p:nvPr>
            <p:ph type="title"/>
          </p:nvPr>
        </p:nvSpPr>
        <p:spPr>
          <a:xfrm>
            <a:off x="1876424" y="4141693"/>
            <a:ext cx="8791575" cy="1301673"/>
          </a:xfrm>
        </p:spPr>
        <p:txBody>
          <a:bodyPr vert="horz" lIns="91440" tIns="45720" rIns="91440" bIns="45720" rtlCol="0" anchor="b">
            <a:normAutofit/>
          </a:bodyPr>
          <a:lstStyle/>
          <a:p>
            <a:r>
              <a:rPr lang="en-US" sz="4800" dirty="0"/>
              <a:t>Opening prayer</a:t>
            </a:r>
          </a:p>
        </p:txBody>
      </p:sp>
      <p:sp>
        <p:nvSpPr>
          <p:cNvPr id="3" name="Content Placeholder 2">
            <a:extLst>
              <a:ext uri="{FF2B5EF4-FFF2-40B4-BE49-F238E27FC236}">
                <a16:creationId xmlns:a16="http://schemas.microsoft.com/office/drawing/2014/main" id="{41BC1D19-F149-4F4E-9D62-41CC49F75A37}"/>
              </a:ext>
            </a:extLst>
          </p:cNvPr>
          <p:cNvSpPr>
            <a:spLocks noGrp="1"/>
          </p:cNvSpPr>
          <p:nvPr>
            <p:ph idx="1"/>
          </p:nvPr>
        </p:nvSpPr>
        <p:spPr>
          <a:xfrm>
            <a:off x="1876424" y="5443368"/>
            <a:ext cx="8791575" cy="865991"/>
          </a:xfrm>
        </p:spPr>
        <p:txBody>
          <a:bodyPr vert="horz" lIns="91440" tIns="45720" rIns="91440" bIns="45720" rtlCol="0">
            <a:normAutofit/>
          </a:bodyPr>
          <a:lstStyle/>
          <a:p>
            <a:pPr marL="0" indent="0">
              <a:buNone/>
            </a:pPr>
            <a:r>
              <a:rPr lang="en-US" sz="2000" cap="all">
                <a:solidFill>
                  <a:schemeClr val="tx2"/>
                </a:solidFill>
              </a:rPr>
              <a:t>Matthew 13:31-32</a:t>
            </a:r>
          </a:p>
        </p:txBody>
      </p:sp>
      <p:pic>
        <p:nvPicPr>
          <p:cNvPr id="4" name="Picture 3">
            <a:extLst>
              <a:ext uri="{FF2B5EF4-FFF2-40B4-BE49-F238E27FC236}">
                <a16:creationId xmlns:a16="http://schemas.microsoft.com/office/drawing/2014/main" id="{4093D3EE-90B4-474C-B6AE-F7D0DC365397}"/>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876424" y="1238706"/>
            <a:ext cx="8791575" cy="2632472"/>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spTree>
    <p:extLst>
      <p:ext uri="{BB962C8B-B14F-4D97-AF65-F5344CB8AC3E}">
        <p14:creationId xmlns:p14="http://schemas.microsoft.com/office/powerpoint/2010/main" val="34281340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845C72-7172-4668-8C43-B2F0510E0038}"/>
              </a:ext>
            </a:extLst>
          </p:cNvPr>
          <p:cNvSpPr>
            <a:spLocks noGrp="1"/>
          </p:cNvSpPr>
          <p:nvPr>
            <p:ph type="title"/>
          </p:nvPr>
        </p:nvSpPr>
        <p:spPr>
          <a:xfrm>
            <a:off x="1141413" y="396725"/>
            <a:ext cx="9905998" cy="1478570"/>
          </a:xfrm>
        </p:spPr>
        <p:txBody>
          <a:bodyPr/>
          <a:lstStyle/>
          <a:p>
            <a:r>
              <a:rPr lang="en-US" dirty="0"/>
              <a:t>Liturgical diversity and the unity of the mystery</a:t>
            </a:r>
          </a:p>
        </p:txBody>
      </p:sp>
      <p:sp>
        <p:nvSpPr>
          <p:cNvPr id="3" name="Content Placeholder 2">
            <a:extLst>
              <a:ext uri="{FF2B5EF4-FFF2-40B4-BE49-F238E27FC236}">
                <a16:creationId xmlns:a16="http://schemas.microsoft.com/office/drawing/2014/main" id="{27466554-EF09-459A-AD64-045F60D338B5}"/>
              </a:ext>
            </a:extLst>
          </p:cNvPr>
          <p:cNvSpPr>
            <a:spLocks noGrp="1"/>
          </p:cNvSpPr>
          <p:nvPr>
            <p:ph idx="1"/>
          </p:nvPr>
        </p:nvSpPr>
        <p:spPr>
          <a:xfrm>
            <a:off x="1007390" y="1875295"/>
            <a:ext cx="10040021" cy="4788976"/>
          </a:xfrm>
        </p:spPr>
        <p:txBody>
          <a:bodyPr>
            <a:normAutofit lnSpcReduction="10000"/>
          </a:bodyPr>
          <a:lstStyle/>
          <a:p>
            <a:r>
              <a:rPr lang="en-US" dirty="0"/>
              <a:t>“From the first community of Jerusalem until the Parousia, it is </a:t>
            </a:r>
            <a:r>
              <a:rPr lang="en-US" b="1" dirty="0">
                <a:solidFill>
                  <a:srgbClr val="FFFF00"/>
                </a:solidFill>
              </a:rPr>
              <a:t>the same Paschal mystery</a:t>
            </a:r>
            <a:r>
              <a:rPr lang="en-US" dirty="0"/>
              <a:t>…celebrated in the liturgy…but the forms of its celebration are diverse.” (CCC 1200)</a:t>
            </a:r>
          </a:p>
          <a:p>
            <a:r>
              <a:rPr lang="en-US" dirty="0"/>
              <a:t>“The mystery of Christ is so unfathomably rich that it cannot be exhausted by its expression in </a:t>
            </a:r>
            <a:r>
              <a:rPr lang="en-US" b="1" dirty="0">
                <a:solidFill>
                  <a:srgbClr val="FFFF00"/>
                </a:solidFill>
              </a:rPr>
              <a:t>any</a:t>
            </a:r>
            <a:r>
              <a:rPr lang="en-US" dirty="0"/>
              <a:t> single liturgical tradition.” (CCC 1201)</a:t>
            </a:r>
          </a:p>
          <a:p>
            <a:r>
              <a:rPr lang="en-US" dirty="0"/>
              <a:t>“The celebration of the liturgy, therefore, should correspond to the genius and culture of the different peoples. In order that the mystery of Christ be ‘made known to all the nations…to bring about the obedience of faith,’ it must be proclaimed, celebrated, and lived in all cultures in such a way that they themselves are </a:t>
            </a:r>
            <a:r>
              <a:rPr lang="en-US" b="1" dirty="0">
                <a:solidFill>
                  <a:srgbClr val="FFFF00"/>
                </a:solidFill>
              </a:rPr>
              <a:t>not abolished by it, but redeemed and fulfilled</a:t>
            </a:r>
            <a:r>
              <a:rPr lang="en-US" dirty="0"/>
              <a:t>…” (CCC 1204).</a:t>
            </a:r>
          </a:p>
        </p:txBody>
      </p:sp>
    </p:spTree>
    <p:extLst>
      <p:ext uri="{BB962C8B-B14F-4D97-AF65-F5344CB8AC3E}">
        <p14:creationId xmlns:p14="http://schemas.microsoft.com/office/powerpoint/2010/main" val="41637217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845C72-7172-4668-8C43-B2F0510E0038}"/>
              </a:ext>
            </a:extLst>
          </p:cNvPr>
          <p:cNvSpPr>
            <a:spLocks noGrp="1"/>
          </p:cNvSpPr>
          <p:nvPr>
            <p:ph type="title"/>
          </p:nvPr>
        </p:nvSpPr>
        <p:spPr>
          <a:xfrm>
            <a:off x="1141412" y="265592"/>
            <a:ext cx="9905998" cy="1478570"/>
          </a:xfrm>
        </p:spPr>
        <p:txBody>
          <a:bodyPr/>
          <a:lstStyle/>
          <a:p>
            <a:r>
              <a:rPr lang="en-US" dirty="0"/>
              <a:t>Liturgical diversity and the unity of the mystery</a:t>
            </a:r>
          </a:p>
        </p:txBody>
      </p:sp>
      <p:sp>
        <p:nvSpPr>
          <p:cNvPr id="3" name="Content Placeholder 2">
            <a:extLst>
              <a:ext uri="{FF2B5EF4-FFF2-40B4-BE49-F238E27FC236}">
                <a16:creationId xmlns:a16="http://schemas.microsoft.com/office/drawing/2014/main" id="{27466554-EF09-459A-AD64-045F60D338B5}"/>
              </a:ext>
            </a:extLst>
          </p:cNvPr>
          <p:cNvSpPr>
            <a:spLocks noGrp="1"/>
          </p:cNvSpPr>
          <p:nvPr>
            <p:ph idx="1"/>
          </p:nvPr>
        </p:nvSpPr>
        <p:spPr>
          <a:xfrm>
            <a:off x="1141412" y="1524462"/>
            <a:ext cx="10652798" cy="5067946"/>
          </a:xfrm>
        </p:spPr>
        <p:txBody>
          <a:bodyPr>
            <a:normAutofit/>
          </a:bodyPr>
          <a:lstStyle/>
          <a:p>
            <a:r>
              <a:rPr lang="en-US" dirty="0"/>
              <a:t>“The diverse liturgical traditions have arisen by very reason of the Church’s mission. Churches of the same geographical and cultural area came to celebrate the mystery of Christ through particular expressions characterized by the culture: </a:t>
            </a:r>
            <a:r>
              <a:rPr lang="en-US" b="1" dirty="0">
                <a:solidFill>
                  <a:schemeClr val="bg1"/>
                </a:solidFill>
              </a:rPr>
              <a:t>in the tradition of the “deposit of faith”, in liturgical symbolism, in the organization of fraternal communion, in the theological understanding of the mysteries</a:t>
            </a:r>
            <a:r>
              <a:rPr lang="en-US" dirty="0"/>
              <a:t>, and in various forms of holiness. Through the liturgical life of a local church, Christ, the light and salvation of all peoples, is made manifest to the particular people and culture to which </a:t>
            </a:r>
            <a:r>
              <a:rPr lang="en-US" b="1" dirty="0">
                <a:solidFill>
                  <a:schemeClr val="bg1"/>
                </a:solidFill>
              </a:rPr>
              <a:t>that Church is sent </a:t>
            </a:r>
            <a:r>
              <a:rPr lang="en-US" dirty="0"/>
              <a:t>and in which she is </a:t>
            </a:r>
            <a:r>
              <a:rPr lang="en-US" b="1" dirty="0">
                <a:solidFill>
                  <a:schemeClr val="bg1"/>
                </a:solidFill>
              </a:rPr>
              <a:t>rooted</a:t>
            </a:r>
            <a:r>
              <a:rPr lang="en-US" dirty="0"/>
              <a:t>. The Church is </a:t>
            </a:r>
            <a:r>
              <a:rPr lang="en-US" b="1" dirty="0">
                <a:solidFill>
                  <a:schemeClr val="bg1"/>
                </a:solidFill>
              </a:rPr>
              <a:t>catholic</a:t>
            </a:r>
            <a:r>
              <a:rPr lang="en-US" dirty="0"/>
              <a:t>, capable of integrating into her unity, while purifying them, all the authentic riches of cultures.” (CCC 1202)</a:t>
            </a:r>
          </a:p>
        </p:txBody>
      </p:sp>
    </p:spTree>
    <p:extLst>
      <p:ext uri="{BB962C8B-B14F-4D97-AF65-F5344CB8AC3E}">
        <p14:creationId xmlns:p14="http://schemas.microsoft.com/office/powerpoint/2010/main" val="11596616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D8E75-C304-4162-9FD8-7C8E690EC638}"/>
              </a:ext>
            </a:extLst>
          </p:cNvPr>
          <p:cNvSpPr>
            <a:spLocks noGrp="1"/>
          </p:cNvSpPr>
          <p:nvPr>
            <p:ph type="title"/>
          </p:nvPr>
        </p:nvSpPr>
        <p:spPr>
          <a:xfrm>
            <a:off x="1141413" y="377887"/>
            <a:ext cx="9905998" cy="1478570"/>
          </a:xfrm>
        </p:spPr>
        <p:txBody>
          <a:bodyPr/>
          <a:lstStyle/>
          <a:p>
            <a:r>
              <a:rPr lang="en-US" dirty="0"/>
              <a:t>Liturgical diversity and the unity of the mystery</a:t>
            </a:r>
          </a:p>
        </p:txBody>
      </p:sp>
      <p:sp>
        <p:nvSpPr>
          <p:cNvPr id="3" name="Content Placeholder 2">
            <a:extLst>
              <a:ext uri="{FF2B5EF4-FFF2-40B4-BE49-F238E27FC236}">
                <a16:creationId xmlns:a16="http://schemas.microsoft.com/office/drawing/2014/main" id="{9B426854-AFD0-453D-8B5E-7386F924F868}"/>
              </a:ext>
            </a:extLst>
          </p:cNvPr>
          <p:cNvSpPr>
            <a:spLocks noGrp="1"/>
          </p:cNvSpPr>
          <p:nvPr>
            <p:ph idx="1"/>
          </p:nvPr>
        </p:nvSpPr>
        <p:spPr>
          <a:xfrm>
            <a:off x="1141413" y="1760658"/>
            <a:ext cx="10048364" cy="4608513"/>
          </a:xfrm>
        </p:spPr>
        <p:txBody>
          <a:bodyPr>
            <a:normAutofit fontScale="92500"/>
          </a:bodyPr>
          <a:lstStyle/>
          <a:p>
            <a:r>
              <a:rPr lang="en-US" dirty="0"/>
              <a:t>“In the liturgy, above all that of the sacraments, there is an </a:t>
            </a:r>
            <a:r>
              <a:rPr lang="en-US" b="1" dirty="0">
                <a:solidFill>
                  <a:schemeClr val="accent4">
                    <a:lumMod val="50000"/>
                  </a:schemeClr>
                </a:solidFill>
              </a:rPr>
              <a:t>immutable part</a:t>
            </a:r>
            <a:r>
              <a:rPr lang="en-US" dirty="0"/>
              <a:t>, a part that is divinely instituted and of which the Church is the guardian, </a:t>
            </a:r>
            <a:r>
              <a:rPr lang="en-US" b="1" dirty="0">
                <a:solidFill>
                  <a:schemeClr val="accent4">
                    <a:lumMod val="50000"/>
                  </a:schemeClr>
                </a:solidFill>
              </a:rPr>
              <a:t>and parts that can be changed</a:t>
            </a:r>
            <a:r>
              <a:rPr lang="en-US" dirty="0"/>
              <a:t>, which the Church has the power and on occasion also the duty to adapt to the cultures of recently evangelized peoples.” (CCC 1205)</a:t>
            </a:r>
          </a:p>
          <a:p>
            <a:r>
              <a:rPr lang="en-US" dirty="0"/>
              <a:t>“Liturgical diversity can be a source of enrichment, but it can also provoke tensions, mutual misunderstandings, and even schisms. In this matter it is clear that diversity must not damage unity. It must express only fidelity to the common faith, to the sacramental signs…and to hierarchical communion. </a:t>
            </a:r>
            <a:r>
              <a:rPr lang="en-US" b="1" dirty="0">
                <a:solidFill>
                  <a:schemeClr val="accent4">
                    <a:lumMod val="50000"/>
                  </a:schemeClr>
                </a:solidFill>
              </a:rPr>
              <a:t>Cultural adaptation also requires a conversion of heart</a:t>
            </a:r>
            <a:r>
              <a:rPr lang="en-US" dirty="0"/>
              <a:t> and even, when necessary, a breaking with ancestral customs incompatible with the Catholic faith.” (CCC 1206).</a:t>
            </a:r>
          </a:p>
        </p:txBody>
      </p:sp>
    </p:spTree>
    <p:extLst>
      <p:ext uri="{BB962C8B-B14F-4D97-AF65-F5344CB8AC3E}">
        <p14:creationId xmlns:p14="http://schemas.microsoft.com/office/powerpoint/2010/main" val="29462922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88C243-5E3C-4504-89A8-29EF0A4E76A7}"/>
              </a:ext>
            </a:extLst>
          </p:cNvPr>
          <p:cNvSpPr>
            <a:spLocks noGrp="1"/>
          </p:cNvSpPr>
          <p:nvPr>
            <p:ph type="title"/>
          </p:nvPr>
        </p:nvSpPr>
        <p:spPr/>
        <p:txBody>
          <a:bodyPr/>
          <a:lstStyle/>
          <a:p>
            <a:r>
              <a:rPr lang="en-US" dirty="0"/>
              <a:t>Further reading</a:t>
            </a:r>
          </a:p>
        </p:txBody>
      </p:sp>
      <p:sp>
        <p:nvSpPr>
          <p:cNvPr id="3" name="Content Placeholder 2">
            <a:extLst>
              <a:ext uri="{FF2B5EF4-FFF2-40B4-BE49-F238E27FC236}">
                <a16:creationId xmlns:a16="http://schemas.microsoft.com/office/drawing/2014/main" id="{085E0096-F915-4D78-A8B1-E5C4A456AFDB}"/>
              </a:ext>
            </a:extLst>
          </p:cNvPr>
          <p:cNvSpPr>
            <a:spLocks noGrp="1"/>
          </p:cNvSpPr>
          <p:nvPr>
            <p:ph idx="1"/>
          </p:nvPr>
        </p:nvSpPr>
        <p:spPr/>
        <p:txBody>
          <a:bodyPr/>
          <a:lstStyle/>
          <a:p>
            <a:r>
              <a:rPr lang="en-US" dirty="0">
                <a:hlinkClick r:id="rId3"/>
              </a:rPr>
              <a:t>Orientalium </a:t>
            </a:r>
            <a:r>
              <a:rPr lang="en-US" dirty="0" err="1">
                <a:hlinkClick r:id="rId3"/>
              </a:rPr>
              <a:t>Ecclesiarum</a:t>
            </a:r>
            <a:r>
              <a:rPr lang="en-US" dirty="0">
                <a:hlinkClick r:id="rId3"/>
              </a:rPr>
              <a:t> </a:t>
            </a:r>
            <a:endParaRPr lang="en-US" dirty="0"/>
          </a:p>
          <a:p>
            <a:r>
              <a:rPr lang="en-US" dirty="0">
                <a:sym typeface="Wingdings" panose="05000000000000000000" pitchFamily="2" charset="2"/>
                <a:hlinkClick r:id="rId4"/>
              </a:rPr>
              <a:t>Ut Unum Sint </a:t>
            </a:r>
            <a:endParaRPr lang="en-US" dirty="0">
              <a:sym typeface="Wingdings" panose="05000000000000000000" pitchFamily="2" charset="2"/>
            </a:endParaRPr>
          </a:p>
          <a:p>
            <a:r>
              <a:rPr lang="en-US" dirty="0">
                <a:sym typeface="Wingdings" panose="05000000000000000000" pitchFamily="2" charset="2"/>
                <a:hlinkClick r:id="rId5"/>
              </a:rPr>
              <a:t>Orientale Lumen</a:t>
            </a:r>
            <a:endParaRPr lang="en-US" dirty="0"/>
          </a:p>
          <a:p>
            <a:endParaRPr lang="en-US" dirty="0"/>
          </a:p>
        </p:txBody>
      </p:sp>
      <p:pic>
        <p:nvPicPr>
          <p:cNvPr id="4" name="Picture 3" descr="A close up of a sign&#10;&#10;Description automatically generated">
            <a:extLst>
              <a:ext uri="{FF2B5EF4-FFF2-40B4-BE49-F238E27FC236}">
                <a16:creationId xmlns:a16="http://schemas.microsoft.com/office/drawing/2014/main" id="{9D11F7EE-D18A-4097-8096-19879FC12A8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673798" y="5339798"/>
            <a:ext cx="1518202" cy="1518202"/>
          </a:xfrm>
          <a:prstGeom prst="rect">
            <a:avLst/>
          </a:prstGeom>
        </p:spPr>
      </p:pic>
    </p:spTree>
    <p:extLst>
      <p:ext uri="{BB962C8B-B14F-4D97-AF65-F5344CB8AC3E}">
        <p14:creationId xmlns:p14="http://schemas.microsoft.com/office/powerpoint/2010/main" val="19077989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cstate="email">
            <a:duotone>
              <a:schemeClr val="bg2">
                <a:shade val="88000"/>
                <a:hueMod val="106000"/>
                <a:satMod val="140000"/>
                <a:lumMod val="54000"/>
              </a:schemeClr>
              <a:schemeClr val="bg2">
                <a:tint val="98000"/>
                <a:hueMod val="90000"/>
                <a:satMod val="150000"/>
                <a:lumMod val="160000"/>
              </a:schemeClr>
            </a:duotone>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C2E4E997-8672-4FFD-B8EC-9932A8E471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pic>
        <p:nvPicPr>
          <p:cNvPr id="73" name="Picture 2">
            <a:extLst>
              <a:ext uri="{FF2B5EF4-FFF2-40B4-BE49-F238E27FC236}">
                <a16:creationId xmlns:a16="http://schemas.microsoft.com/office/drawing/2014/main" id="{FE6BA9E6-1D9E-4D30-B528-D49FA1342E4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email">
            <a:alphaModFix amt="30000"/>
            <a:extLst>
              <a:ext uri="{28A0092B-C50C-407E-A947-70E740481C1C}">
                <a14:useLocalDpi xmlns:a14="http://schemas.microsoft.com/office/drawing/2010/main"/>
              </a:ext>
            </a:extLst>
          </a:blip>
          <a:srcRect/>
          <a:stretch>
            <a:fillRect/>
          </a:stretch>
        </p:blipFill>
        <p:spPr bwMode="auto">
          <a:xfrm>
            <a:off x="0" y="0"/>
            <a:ext cx="12192003" cy="6858001"/>
          </a:xfrm>
          <a:prstGeom prst="rect">
            <a:avLst/>
          </a:prstGeom>
          <a:noFill/>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26B1F8D5-B0CD-4DE7-B8CD-6B8354564185}"/>
              </a:ext>
            </a:extLst>
          </p:cNvPr>
          <p:cNvSpPr>
            <a:spLocks noGrp="1"/>
          </p:cNvSpPr>
          <p:nvPr>
            <p:ph type="title"/>
          </p:nvPr>
        </p:nvSpPr>
        <p:spPr>
          <a:xfrm>
            <a:off x="1141413" y="375789"/>
            <a:ext cx="4459286" cy="1478570"/>
          </a:xfrm>
        </p:spPr>
        <p:txBody>
          <a:bodyPr>
            <a:normAutofit/>
          </a:bodyPr>
          <a:lstStyle/>
          <a:p>
            <a:r>
              <a:rPr lang="en-US" sz="3200" dirty="0"/>
              <a:t>commonalities</a:t>
            </a:r>
          </a:p>
        </p:txBody>
      </p:sp>
      <p:sp>
        <p:nvSpPr>
          <p:cNvPr id="3" name="Content Placeholder 2">
            <a:extLst>
              <a:ext uri="{FF2B5EF4-FFF2-40B4-BE49-F238E27FC236}">
                <a16:creationId xmlns:a16="http://schemas.microsoft.com/office/drawing/2014/main" id="{C758FE0A-AF1F-4BBF-A7F4-A0632A936752}"/>
              </a:ext>
            </a:extLst>
          </p:cNvPr>
          <p:cNvSpPr>
            <a:spLocks noGrp="1"/>
          </p:cNvSpPr>
          <p:nvPr>
            <p:ph idx="1"/>
          </p:nvPr>
        </p:nvSpPr>
        <p:spPr>
          <a:xfrm>
            <a:off x="1141412" y="1611313"/>
            <a:ext cx="4459287" cy="4870898"/>
          </a:xfrm>
        </p:spPr>
        <p:txBody>
          <a:bodyPr>
            <a:normAutofit/>
          </a:bodyPr>
          <a:lstStyle/>
          <a:p>
            <a:r>
              <a:rPr lang="en-US" sz="2000" dirty="0"/>
              <a:t>Pope = Head of the Church</a:t>
            </a:r>
          </a:p>
          <a:p>
            <a:r>
              <a:rPr lang="en-US" sz="2000" dirty="0"/>
              <a:t>Dogmas and Doctrines of the Catholic Church per Magisterium</a:t>
            </a:r>
          </a:p>
          <a:p>
            <a:r>
              <a:rPr lang="en-US" sz="2000" dirty="0"/>
              <a:t>7 Sacraments*</a:t>
            </a:r>
          </a:p>
          <a:p>
            <a:r>
              <a:rPr lang="en-US" sz="2000" dirty="0"/>
              <a:t>Bible canon</a:t>
            </a:r>
          </a:p>
          <a:p>
            <a:r>
              <a:rPr lang="en-US" sz="2000" dirty="0"/>
              <a:t>Marian devotion</a:t>
            </a:r>
          </a:p>
          <a:p>
            <a:r>
              <a:rPr lang="en-US" sz="2000" dirty="0"/>
              <a:t>Saints</a:t>
            </a:r>
          </a:p>
          <a:p>
            <a:r>
              <a:rPr lang="en-US" sz="2000" dirty="0"/>
              <a:t>Feast days</a:t>
            </a:r>
          </a:p>
          <a:p>
            <a:r>
              <a:rPr lang="en-US" sz="2000" dirty="0"/>
              <a:t>Icons</a:t>
            </a:r>
          </a:p>
          <a:p>
            <a:r>
              <a:rPr lang="en-US" sz="2000" dirty="0"/>
              <a:t>Church-hopping Catholic – style! </a:t>
            </a:r>
          </a:p>
          <a:p>
            <a:endParaRPr lang="en-US" sz="2000" dirty="0"/>
          </a:p>
        </p:txBody>
      </p:sp>
      <p:pic>
        <p:nvPicPr>
          <p:cNvPr id="14338" name="Picture 2" descr="fulfilled sunday mass obligation by going to last chance mass in ...">
            <a:extLst>
              <a:ext uri="{FF2B5EF4-FFF2-40B4-BE49-F238E27FC236}">
                <a16:creationId xmlns:a16="http://schemas.microsoft.com/office/drawing/2014/main" id="{66059DAD-C68F-4EB0-88B2-1E011DB6E396}"/>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6096000" y="1335856"/>
            <a:ext cx="5456279" cy="4161339"/>
          </a:xfrm>
          <a:prstGeom prst="round2DiagRect">
            <a:avLst>
              <a:gd name="adj1" fmla="val 5608"/>
              <a:gd name="adj2" fmla="val 0"/>
            </a:avLst>
          </a:prstGeom>
          <a:noFill/>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nvGrpSpPr>
          <p:cNvPr id="75" name="Group 74">
            <a:extLst>
              <a:ext uri="{FF2B5EF4-FFF2-40B4-BE49-F238E27FC236}">
                <a16:creationId xmlns:a16="http://schemas.microsoft.com/office/drawing/2014/main" id="{453E4DEE-E996-40F8-8635-0FF43D7348F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76" name="Rectangle 5">
              <a:extLst>
                <a:ext uri="{FF2B5EF4-FFF2-40B4-BE49-F238E27FC236}">
                  <a16:creationId xmlns:a16="http://schemas.microsoft.com/office/drawing/2014/main" id="{08BD1D3E-43CE-49EB-A424-0738950C6424}"/>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77" name="Freeform 6">
              <a:extLst>
                <a:ext uri="{FF2B5EF4-FFF2-40B4-BE49-F238E27FC236}">
                  <a16:creationId xmlns:a16="http://schemas.microsoft.com/office/drawing/2014/main" id="{E9182037-E3FA-489A-95D5-29E4248420D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78" name="Freeform 7">
              <a:extLst>
                <a:ext uri="{FF2B5EF4-FFF2-40B4-BE49-F238E27FC236}">
                  <a16:creationId xmlns:a16="http://schemas.microsoft.com/office/drawing/2014/main" id="{E8864E76-AD7F-4BEE-B3F6-A78FA42AEFA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79" name="Freeform 8">
              <a:extLst>
                <a:ext uri="{FF2B5EF4-FFF2-40B4-BE49-F238E27FC236}">
                  <a16:creationId xmlns:a16="http://schemas.microsoft.com/office/drawing/2014/main" id="{8AD071B3-046D-4479-91FE-01E9AD7C8A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0" name="Freeform 9">
              <a:extLst>
                <a:ext uri="{FF2B5EF4-FFF2-40B4-BE49-F238E27FC236}">
                  <a16:creationId xmlns:a16="http://schemas.microsoft.com/office/drawing/2014/main" id="{91D776F5-E902-4A4D-A75D-A46E063C9F3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1" name="Freeform 10">
              <a:extLst>
                <a:ext uri="{FF2B5EF4-FFF2-40B4-BE49-F238E27FC236}">
                  <a16:creationId xmlns:a16="http://schemas.microsoft.com/office/drawing/2014/main" id="{EBED8F24-A998-4952-AB68-E2074F0746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2" name="Freeform 11">
              <a:extLst>
                <a:ext uri="{FF2B5EF4-FFF2-40B4-BE49-F238E27FC236}">
                  <a16:creationId xmlns:a16="http://schemas.microsoft.com/office/drawing/2014/main" id="{74D7A646-8CDC-49B3-9C44-3EF38DB426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3" name="Freeform 12">
              <a:extLst>
                <a:ext uri="{FF2B5EF4-FFF2-40B4-BE49-F238E27FC236}">
                  <a16:creationId xmlns:a16="http://schemas.microsoft.com/office/drawing/2014/main" id="{D4E99D14-E4F4-419B-9AAF-8D1CEAB28A2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4" name="Freeform 13">
              <a:extLst>
                <a:ext uri="{FF2B5EF4-FFF2-40B4-BE49-F238E27FC236}">
                  <a16:creationId xmlns:a16="http://schemas.microsoft.com/office/drawing/2014/main" id="{377E106C-5445-4A52-9F7E-DA173874429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5" name="Freeform 14">
              <a:extLst>
                <a:ext uri="{FF2B5EF4-FFF2-40B4-BE49-F238E27FC236}">
                  <a16:creationId xmlns:a16="http://schemas.microsoft.com/office/drawing/2014/main" id="{752BFE96-D378-4BAE-A64B-F851A34C4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6" name="Freeform 15">
              <a:extLst>
                <a:ext uri="{FF2B5EF4-FFF2-40B4-BE49-F238E27FC236}">
                  <a16:creationId xmlns:a16="http://schemas.microsoft.com/office/drawing/2014/main" id="{B88FFB19-5A5E-4078-B467-9D4ABD21BD9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7" name="Line 16">
              <a:extLst>
                <a:ext uri="{FF2B5EF4-FFF2-40B4-BE49-F238E27FC236}">
                  <a16:creationId xmlns:a16="http://schemas.microsoft.com/office/drawing/2014/main" id="{11042975-3D19-4728-BCDA-D3F5CD633EDB}"/>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88" name="Freeform 17">
              <a:extLst>
                <a:ext uri="{FF2B5EF4-FFF2-40B4-BE49-F238E27FC236}">
                  <a16:creationId xmlns:a16="http://schemas.microsoft.com/office/drawing/2014/main" id="{A28972BD-D2E1-4DCA-A907-2E3B6F6066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9" name="Freeform 18">
              <a:extLst>
                <a:ext uri="{FF2B5EF4-FFF2-40B4-BE49-F238E27FC236}">
                  <a16:creationId xmlns:a16="http://schemas.microsoft.com/office/drawing/2014/main" id="{1C806824-5C2D-4747-B038-69EE4074B3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0" name="Freeform 19">
              <a:extLst>
                <a:ext uri="{FF2B5EF4-FFF2-40B4-BE49-F238E27FC236}">
                  <a16:creationId xmlns:a16="http://schemas.microsoft.com/office/drawing/2014/main" id="{3B33F710-16D7-4F48-BFCA-66C9CA2352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1" name="Freeform 20">
              <a:extLst>
                <a:ext uri="{FF2B5EF4-FFF2-40B4-BE49-F238E27FC236}">
                  <a16:creationId xmlns:a16="http://schemas.microsoft.com/office/drawing/2014/main" id="{6C8C8ED4-90FA-4E97-AAF0-D5D51E6A935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2" name="Rectangle 21">
              <a:extLst>
                <a:ext uri="{FF2B5EF4-FFF2-40B4-BE49-F238E27FC236}">
                  <a16:creationId xmlns:a16="http://schemas.microsoft.com/office/drawing/2014/main" id="{6C5EB9C1-B25F-4172-8A96-5950ECC828F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93" name="Freeform 22">
              <a:extLst>
                <a:ext uri="{FF2B5EF4-FFF2-40B4-BE49-F238E27FC236}">
                  <a16:creationId xmlns:a16="http://schemas.microsoft.com/office/drawing/2014/main" id="{097E6E8A-9373-4655-882B-21715CCE97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4" name="Freeform 23">
              <a:extLst>
                <a:ext uri="{FF2B5EF4-FFF2-40B4-BE49-F238E27FC236}">
                  <a16:creationId xmlns:a16="http://schemas.microsoft.com/office/drawing/2014/main" id="{EB8CC766-1206-4372-ACAF-8230AF4D542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5" name="Freeform 24">
              <a:extLst>
                <a:ext uri="{FF2B5EF4-FFF2-40B4-BE49-F238E27FC236}">
                  <a16:creationId xmlns:a16="http://schemas.microsoft.com/office/drawing/2014/main" id="{1C8E2511-2489-47B2-9C19-C410910DD9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6" name="Freeform 25">
              <a:extLst>
                <a:ext uri="{FF2B5EF4-FFF2-40B4-BE49-F238E27FC236}">
                  <a16:creationId xmlns:a16="http://schemas.microsoft.com/office/drawing/2014/main" id="{D7820196-0A47-47EF-832C-A688E8977D6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7" name="Freeform 26">
              <a:extLst>
                <a:ext uri="{FF2B5EF4-FFF2-40B4-BE49-F238E27FC236}">
                  <a16:creationId xmlns:a16="http://schemas.microsoft.com/office/drawing/2014/main" id="{4982E0BF-34AE-48A3-AD6B-E0F3CD05DB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8" name="Freeform 27">
              <a:extLst>
                <a:ext uri="{FF2B5EF4-FFF2-40B4-BE49-F238E27FC236}">
                  <a16:creationId xmlns:a16="http://schemas.microsoft.com/office/drawing/2014/main" id="{CD34643B-9DF2-4310-8868-48252C3393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9" name="Freeform 28">
              <a:extLst>
                <a:ext uri="{FF2B5EF4-FFF2-40B4-BE49-F238E27FC236}">
                  <a16:creationId xmlns:a16="http://schemas.microsoft.com/office/drawing/2014/main" id="{4E020C4E-AF64-44A8-B830-779541D8D54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00" name="Freeform 29">
              <a:extLst>
                <a:ext uri="{FF2B5EF4-FFF2-40B4-BE49-F238E27FC236}">
                  <a16:creationId xmlns:a16="http://schemas.microsoft.com/office/drawing/2014/main" id="{D97BC3D3-B1B3-4825-9169-BBEF1DBCF05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01" name="Freeform 30">
              <a:extLst>
                <a:ext uri="{FF2B5EF4-FFF2-40B4-BE49-F238E27FC236}">
                  <a16:creationId xmlns:a16="http://schemas.microsoft.com/office/drawing/2014/main" id="{A750DC4F-1DAF-470E-98C6-6C68DEB933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02" name="Freeform 31">
              <a:extLst>
                <a:ext uri="{FF2B5EF4-FFF2-40B4-BE49-F238E27FC236}">
                  <a16:creationId xmlns:a16="http://schemas.microsoft.com/office/drawing/2014/main" id="{2F99594A-5BBD-4E10-A818-8BE52B7D95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grpSp>
    </p:spTree>
    <p:extLst>
      <p:ext uri="{BB962C8B-B14F-4D97-AF65-F5344CB8AC3E}">
        <p14:creationId xmlns:p14="http://schemas.microsoft.com/office/powerpoint/2010/main" val="24327893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3FE33D-6912-4F02-9B54-FE825203A839}"/>
              </a:ext>
            </a:extLst>
          </p:cNvPr>
          <p:cNvSpPr>
            <a:spLocks noGrp="1"/>
          </p:cNvSpPr>
          <p:nvPr>
            <p:ph type="title"/>
          </p:nvPr>
        </p:nvSpPr>
        <p:spPr/>
        <p:txBody>
          <a:bodyPr/>
          <a:lstStyle/>
          <a:p>
            <a:r>
              <a:rPr lang="en-US" dirty="0"/>
              <a:t>Crash course</a:t>
            </a:r>
          </a:p>
        </p:txBody>
      </p:sp>
      <p:sp>
        <p:nvSpPr>
          <p:cNvPr id="3" name="Content Placeholder 2">
            <a:extLst>
              <a:ext uri="{FF2B5EF4-FFF2-40B4-BE49-F238E27FC236}">
                <a16:creationId xmlns:a16="http://schemas.microsoft.com/office/drawing/2014/main" id="{0CC73BED-1504-4D33-BE31-931C161C8485}"/>
              </a:ext>
            </a:extLst>
          </p:cNvPr>
          <p:cNvSpPr>
            <a:spLocks noGrp="1"/>
          </p:cNvSpPr>
          <p:nvPr>
            <p:ph idx="1"/>
          </p:nvPr>
        </p:nvSpPr>
        <p:spPr/>
        <p:txBody>
          <a:bodyPr/>
          <a:lstStyle/>
          <a:p>
            <a:r>
              <a:rPr lang="en-US" dirty="0">
                <a:hlinkClick r:id="rId3"/>
              </a:rPr>
              <a:t>Which Type of Catholic Are You? </a:t>
            </a:r>
            <a:r>
              <a:rPr lang="en-US" dirty="0"/>
              <a:t>– Fr. Casey, OFM,  Breaking in the Habit</a:t>
            </a:r>
          </a:p>
        </p:txBody>
      </p:sp>
    </p:spTree>
    <p:extLst>
      <p:ext uri="{BB962C8B-B14F-4D97-AF65-F5344CB8AC3E}">
        <p14:creationId xmlns:p14="http://schemas.microsoft.com/office/powerpoint/2010/main" val="981608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EA82F3-E1D9-47E9-962F-D09566BB0947}"/>
              </a:ext>
            </a:extLst>
          </p:cNvPr>
          <p:cNvSpPr>
            <a:spLocks noGrp="1"/>
          </p:cNvSpPr>
          <p:nvPr>
            <p:ph type="title"/>
          </p:nvPr>
        </p:nvSpPr>
        <p:spPr/>
        <p:txBody>
          <a:bodyPr/>
          <a:lstStyle/>
          <a:p>
            <a:r>
              <a:rPr lang="en-US" dirty="0"/>
              <a:t>Rite vs. church</a:t>
            </a:r>
          </a:p>
        </p:txBody>
      </p:sp>
      <p:sp>
        <p:nvSpPr>
          <p:cNvPr id="3" name="Content Placeholder 2">
            <a:extLst>
              <a:ext uri="{FF2B5EF4-FFF2-40B4-BE49-F238E27FC236}">
                <a16:creationId xmlns:a16="http://schemas.microsoft.com/office/drawing/2014/main" id="{F533CE02-DB5F-468E-8A5B-D7803315687C}"/>
              </a:ext>
            </a:extLst>
          </p:cNvPr>
          <p:cNvSpPr>
            <a:spLocks noGrp="1"/>
          </p:cNvSpPr>
          <p:nvPr>
            <p:ph idx="1"/>
          </p:nvPr>
        </p:nvSpPr>
        <p:spPr/>
        <p:txBody>
          <a:bodyPr/>
          <a:lstStyle/>
          <a:p>
            <a:r>
              <a:rPr lang="en-US" dirty="0"/>
              <a:t>“Canon 27 – A group of Christian faithful united by a hierarchy according to the norm of law which the supreme authority of the Church expressly or tacitly recognizes as sui </a:t>
            </a:r>
            <a:r>
              <a:rPr lang="en-US" dirty="0" err="1"/>
              <a:t>iuris</a:t>
            </a:r>
            <a:r>
              <a:rPr lang="en-US" dirty="0"/>
              <a:t> is called in this Code a </a:t>
            </a:r>
            <a:r>
              <a:rPr lang="en-US" dirty="0">
                <a:solidFill>
                  <a:srgbClr val="FFFF00"/>
                </a:solidFill>
              </a:rPr>
              <a:t>Church sui </a:t>
            </a:r>
            <a:r>
              <a:rPr lang="en-US" dirty="0" err="1">
                <a:solidFill>
                  <a:srgbClr val="FFFF00"/>
                </a:solidFill>
              </a:rPr>
              <a:t>iuris</a:t>
            </a:r>
            <a:r>
              <a:rPr lang="en-US" dirty="0"/>
              <a:t>.</a:t>
            </a:r>
          </a:p>
          <a:p>
            <a:r>
              <a:rPr lang="en-US" dirty="0"/>
              <a:t>“Canon 28 – A </a:t>
            </a:r>
            <a:r>
              <a:rPr lang="en-US" dirty="0">
                <a:solidFill>
                  <a:srgbClr val="7030A0"/>
                </a:solidFill>
              </a:rPr>
              <a:t>rite</a:t>
            </a:r>
            <a:r>
              <a:rPr lang="en-US" dirty="0"/>
              <a:t> is the liturgical, theological, spiritual and disciplinary patrimony, culture and circumstances of history of a distinct people, by which its own manner of living the faith is manifested in each Church sui </a:t>
            </a:r>
            <a:r>
              <a:rPr lang="en-US" dirty="0" err="1"/>
              <a:t>iuris</a:t>
            </a:r>
            <a:r>
              <a:rPr lang="en-US" dirty="0"/>
              <a:t>.”</a:t>
            </a:r>
          </a:p>
          <a:p>
            <a:pPr marL="0" indent="0">
              <a:buNone/>
            </a:pPr>
            <a:r>
              <a:rPr lang="en-US" dirty="0"/>
              <a:t>~</a:t>
            </a:r>
            <a:r>
              <a:rPr lang="en-US" dirty="0">
                <a:hlinkClick r:id="rId3"/>
              </a:rPr>
              <a:t>1990 Code of Canons of Eastern Churches</a:t>
            </a:r>
            <a:endParaRPr lang="en-US" dirty="0"/>
          </a:p>
        </p:txBody>
      </p:sp>
    </p:spTree>
    <p:extLst>
      <p:ext uri="{BB962C8B-B14F-4D97-AF65-F5344CB8AC3E}">
        <p14:creationId xmlns:p14="http://schemas.microsoft.com/office/powerpoint/2010/main" val="25779687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4E163423-532A-48F2-A830-290E2D128E5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59B94F68-9B1B-4556-A51C-13735284CC76}"/>
              </a:ext>
            </a:extLst>
          </p:cNvPr>
          <p:cNvSpPr txBox="1"/>
          <p:nvPr/>
        </p:nvSpPr>
        <p:spPr>
          <a:xfrm>
            <a:off x="1930400" y="182880"/>
            <a:ext cx="2174240" cy="523220"/>
          </a:xfrm>
          <a:prstGeom prst="rect">
            <a:avLst/>
          </a:prstGeom>
          <a:noFill/>
        </p:spPr>
        <p:txBody>
          <a:bodyPr wrap="square" rtlCol="0">
            <a:spAutoFit/>
          </a:bodyPr>
          <a:lstStyle/>
          <a:p>
            <a:r>
              <a:rPr lang="en-US" sz="2800" dirty="0">
                <a:solidFill>
                  <a:srgbClr val="FF0000"/>
                </a:solidFill>
                <a:highlight>
                  <a:srgbClr val="FFFF00"/>
                </a:highlight>
              </a:rPr>
              <a:t>Armenian</a:t>
            </a:r>
          </a:p>
        </p:txBody>
      </p:sp>
      <p:sp>
        <p:nvSpPr>
          <p:cNvPr id="5" name="TextBox 4">
            <a:extLst>
              <a:ext uri="{FF2B5EF4-FFF2-40B4-BE49-F238E27FC236}">
                <a16:creationId xmlns:a16="http://schemas.microsoft.com/office/drawing/2014/main" id="{2B6885F2-776F-44EA-8643-2B7F544504FF}"/>
              </a:ext>
            </a:extLst>
          </p:cNvPr>
          <p:cNvSpPr txBox="1"/>
          <p:nvPr/>
        </p:nvSpPr>
        <p:spPr>
          <a:xfrm>
            <a:off x="1930400" y="2672080"/>
            <a:ext cx="2174240" cy="523220"/>
          </a:xfrm>
          <a:prstGeom prst="rect">
            <a:avLst/>
          </a:prstGeom>
          <a:noFill/>
        </p:spPr>
        <p:txBody>
          <a:bodyPr wrap="square" rtlCol="0">
            <a:spAutoFit/>
          </a:bodyPr>
          <a:lstStyle/>
          <a:p>
            <a:r>
              <a:rPr lang="en-US" sz="2800" dirty="0">
                <a:solidFill>
                  <a:srgbClr val="FF0000"/>
                </a:solidFill>
                <a:highlight>
                  <a:srgbClr val="FFFF00"/>
                </a:highlight>
              </a:rPr>
              <a:t>Armenian</a:t>
            </a:r>
          </a:p>
        </p:txBody>
      </p:sp>
    </p:spTree>
    <p:extLst>
      <p:ext uri="{BB962C8B-B14F-4D97-AF65-F5344CB8AC3E}">
        <p14:creationId xmlns:p14="http://schemas.microsoft.com/office/powerpoint/2010/main" val="2836500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cstate="email">
            <a:duotone>
              <a:schemeClr val="bg2">
                <a:shade val="88000"/>
                <a:hueMod val="106000"/>
                <a:satMod val="140000"/>
                <a:lumMod val="54000"/>
              </a:schemeClr>
              <a:schemeClr val="bg2">
                <a:tint val="98000"/>
                <a:hueMod val="90000"/>
                <a:satMod val="150000"/>
                <a:lumMod val="160000"/>
              </a:schemeClr>
            </a:duotone>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pic>
        <p:nvPicPr>
          <p:cNvPr id="71" name="Picture 2">
            <a:extLst>
              <a:ext uri="{FF2B5EF4-FFF2-40B4-BE49-F238E27FC236}">
                <a16:creationId xmlns:a16="http://schemas.microsoft.com/office/drawing/2014/main" id="{6551C300-1D7A-46C3-9EF6-0EAC9B1E1F5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email">
            <a:alphaModFix amt="30000"/>
            <a:extLst>
              <a:ext uri="{28A0092B-C50C-407E-A947-70E740481C1C}">
                <a14:useLocalDpi xmlns:a14="http://schemas.microsoft.com/office/drawing/2010/main"/>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xmlns:p14="http://schemas.microsoft.com/office/powerpoint/2010/main" xmlns:a16="http://schemas.microsoft.com/office/drawing/2014/main" xmlns="">
                <a:solidFill>
                  <a:srgbClr val="FFFFFF"/>
                </a:solidFill>
              </a14:hiddenFill>
            </a:ext>
          </a:extLst>
        </p:spPr>
      </p:pic>
      <p:grpSp>
        <p:nvGrpSpPr>
          <p:cNvPr id="73" name="Group 72">
            <a:extLst>
              <a:ext uri="{FF2B5EF4-FFF2-40B4-BE49-F238E27FC236}">
                <a16:creationId xmlns:a16="http://schemas.microsoft.com/office/drawing/2014/main" id="{8EC1EDC6-1B42-4FCD-BC53-B1D05BFF2E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288" y="0"/>
            <a:ext cx="12053888" cy="6858001"/>
            <a:chOff x="-14288" y="0"/>
            <a:chExt cx="12053888" cy="6858001"/>
          </a:xfrm>
        </p:grpSpPr>
        <p:grpSp>
          <p:nvGrpSpPr>
            <p:cNvPr id="74" name="Group 73">
              <a:extLst>
                <a:ext uri="{FF2B5EF4-FFF2-40B4-BE49-F238E27FC236}">
                  <a16:creationId xmlns:a16="http://schemas.microsoft.com/office/drawing/2014/main" id="{633EFBCB-98A2-4F16-B3BB-BF9EC17846B7}"/>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86" name="Rectangle 5">
                <a:extLst>
                  <a:ext uri="{FF2B5EF4-FFF2-40B4-BE49-F238E27FC236}">
                    <a16:creationId xmlns:a16="http://schemas.microsoft.com/office/drawing/2014/main" id="{B399E29C-9CF8-4BD1-8750-949BA21268EA}"/>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87" name="Freeform 6">
                <a:extLst>
                  <a:ext uri="{FF2B5EF4-FFF2-40B4-BE49-F238E27FC236}">
                    <a16:creationId xmlns:a16="http://schemas.microsoft.com/office/drawing/2014/main" id="{CB02DFF7-56DA-42B6-B49A-C8926B841AD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88" name="Freeform 7">
                <a:extLst>
                  <a:ext uri="{FF2B5EF4-FFF2-40B4-BE49-F238E27FC236}">
                    <a16:creationId xmlns:a16="http://schemas.microsoft.com/office/drawing/2014/main" id="{07F77B45-21CD-43DB-AD58-24F8145021B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89" name="Freeform 8">
                <a:extLst>
                  <a:ext uri="{FF2B5EF4-FFF2-40B4-BE49-F238E27FC236}">
                    <a16:creationId xmlns:a16="http://schemas.microsoft.com/office/drawing/2014/main" id="{F0151C40-12A4-4A09-A8B6-179A062EF6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90" name="Freeform 9">
                <a:extLst>
                  <a:ext uri="{FF2B5EF4-FFF2-40B4-BE49-F238E27FC236}">
                    <a16:creationId xmlns:a16="http://schemas.microsoft.com/office/drawing/2014/main" id="{F0146EA7-EB82-410D-A6ED-7C10C525ADC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91" name="Freeform 10">
                <a:extLst>
                  <a:ext uri="{FF2B5EF4-FFF2-40B4-BE49-F238E27FC236}">
                    <a16:creationId xmlns:a16="http://schemas.microsoft.com/office/drawing/2014/main" id="{20DD5C02-0C86-4FA9-B82A-254EF58D37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92" name="Freeform 11">
                <a:extLst>
                  <a:ext uri="{FF2B5EF4-FFF2-40B4-BE49-F238E27FC236}">
                    <a16:creationId xmlns:a16="http://schemas.microsoft.com/office/drawing/2014/main" id="{19ED9FD5-1147-400A-8A32-82A74F7AD8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93" name="Freeform 12">
                <a:extLst>
                  <a:ext uri="{FF2B5EF4-FFF2-40B4-BE49-F238E27FC236}">
                    <a16:creationId xmlns:a16="http://schemas.microsoft.com/office/drawing/2014/main" id="{E79E6A0D-4D79-4788-8769-B989488019F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94" name="Freeform 13">
                <a:extLst>
                  <a:ext uri="{FF2B5EF4-FFF2-40B4-BE49-F238E27FC236}">
                    <a16:creationId xmlns:a16="http://schemas.microsoft.com/office/drawing/2014/main" id="{A6F42038-BF59-409A-902B-AD7799149A2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95" name="Freeform 14">
                <a:extLst>
                  <a:ext uri="{FF2B5EF4-FFF2-40B4-BE49-F238E27FC236}">
                    <a16:creationId xmlns:a16="http://schemas.microsoft.com/office/drawing/2014/main" id="{D8B0BD48-5982-4C95-A7C8-E0D2306453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96" name="Freeform 15">
                <a:extLst>
                  <a:ext uri="{FF2B5EF4-FFF2-40B4-BE49-F238E27FC236}">
                    <a16:creationId xmlns:a16="http://schemas.microsoft.com/office/drawing/2014/main" id="{F6C539D3-C6BD-4FB0-AA91-5AF1BF14C5F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97" name="Line 16">
                <a:extLst>
                  <a:ext uri="{FF2B5EF4-FFF2-40B4-BE49-F238E27FC236}">
                    <a16:creationId xmlns:a16="http://schemas.microsoft.com/office/drawing/2014/main" id="{34F70AD6-B8F4-4F9D-8593-D4047107BD90}"/>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98" name="Freeform 17">
                <a:extLst>
                  <a:ext uri="{FF2B5EF4-FFF2-40B4-BE49-F238E27FC236}">
                    <a16:creationId xmlns:a16="http://schemas.microsoft.com/office/drawing/2014/main" id="{51EAB0E0-5DE2-4906-80B0-211A624789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99" name="Freeform 18">
                <a:extLst>
                  <a:ext uri="{FF2B5EF4-FFF2-40B4-BE49-F238E27FC236}">
                    <a16:creationId xmlns:a16="http://schemas.microsoft.com/office/drawing/2014/main" id="{38E8B65E-526B-458D-85A5-21C0A1A74F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00" name="Freeform 19">
                <a:extLst>
                  <a:ext uri="{FF2B5EF4-FFF2-40B4-BE49-F238E27FC236}">
                    <a16:creationId xmlns:a16="http://schemas.microsoft.com/office/drawing/2014/main" id="{CCE331A2-5388-42F4-A175-69310C1BEF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01" name="Freeform 20">
                <a:extLst>
                  <a:ext uri="{FF2B5EF4-FFF2-40B4-BE49-F238E27FC236}">
                    <a16:creationId xmlns:a16="http://schemas.microsoft.com/office/drawing/2014/main" id="{4E758D69-ACA2-4888-84BB-B05B1FAF2AE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02" name="Rectangle 21">
                <a:extLst>
                  <a:ext uri="{FF2B5EF4-FFF2-40B4-BE49-F238E27FC236}">
                    <a16:creationId xmlns:a16="http://schemas.microsoft.com/office/drawing/2014/main" id="{078AAA22-796B-4F0E-85DA-B8B0E81115A7}"/>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103" name="Freeform 22">
                <a:extLst>
                  <a:ext uri="{FF2B5EF4-FFF2-40B4-BE49-F238E27FC236}">
                    <a16:creationId xmlns:a16="http://schemas.microsoft.com/office/drawing/2014/main" id="{D1254A9A-3E31-4A25-9A91-F9BC6CF6A3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04" name="Freeform 23">
                <a:extLst>
                  <a:ext uri="{FF2B5EF4-FFF2-40B4-BE49-F238E27FC236}">
                    <a16:creationId xmlns:a16="http://schemas.microsoft.com/office/drawing/2014/main" id="{18CADB3C-936C-476A-A261-28DD5ABA734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05" name="Freeform 24">
                <a:extLst>
                  <a:ext uri="{FF2B5EF4-FFF2-40B4-BE49-F238E27FC236}">
                    <a16:creationId xmlns:a16="http://schemas.microsoft.com/office/drawing/2014/main" id="{771961D1-28D7-4CC1-A720-2933E8B913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06" name="Freeform 25">
                <a:extLst>
                  <a:ext uri="{FF2B5EF4-FFF2-40B4-BE49-F238E27FC236}">
                    <a16:creationId xmlns:a16="http://schemas.microsoft.com/office/drawing/2014/main" id="{E7B8B616-B89E-4A1C-98DE-13B8B939477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07" name="Freeform 26">
                <a:extLst>
                  <a:ext uri="{FF2B5EF4-FFF2-40B4-BE49-F238E27FC236}">
                    <a16:creationId xmlns:a16="http://schemas.microsoft.com/office/drawing/2014/main" id="{5D6CC1A1-D003-44BA-87E4-B3A7F3D300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08" name="Freeform 27">
                <a:extLst>
                  <a:ext uri="{FF2B5EF4-FFF2-40B4-BE49-F238E27FC236}">
                    <a16:creationId xmlns:a16="http://schemas.microsoft.com/office/drawing/2014/main" id="{FF32749B-B34C-4FCB-A33A-0478844A93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09" name="Freeform 28">
                <a:extLst>
                  <a:ext uri="{FF2B5EF4-FFF2-40B4-BE49-F238E27FC236}">
                    <a16:creationId xmlns:a16="http://schemas.microsoft.com/office/drawing/2014/main" id="{4455F261-AC57-4085-8989-4DBED747F15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10" name="Freeform 29">
                <a:extLst>
                  <a:ext uri="{FF2B5EF4-FFF2-40B4-BE49-F238E27FC236}">
                    <a16:creationId xmlns:a16="http://schemas.microsoft.com/office/drawing/2014/main" id="{57CEA90D-DB58-4EC0-A55C-15FAF59E046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11" name="Freeform 30">
                <a:extLst>
                  <a:ext uri="{FF2B5EF4-FFF2-40B4-BE49-F238E27FC236}">
                    <a16:creationId xmlns:a16="http://schemas.microsoft.com/office/drawing/2014/main" id="{66BBB005-2E38-496A-A46C-FD2B0605C1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12" name="Freeform 31">
                <a:extLst>
                  <a:ext uri="{FF2B5EF4-FFF2-40B4-BE49-F238E27FC236}">
                    <a16:creationId xmlns:a16="http://schemas.microsoft.com/office/drawing/2014/main" id="{E1A7618C-DE9D-401A-AD7A-784F19DA856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grpSp>
        <p:grpSp>
          <p:nvGrpSpPr>
            <p:cNvPr id="75" name="Group 74">
              <a:extLst>
                <a:ext uri="{FF2B5EF4-FFF2-40B4-BE49-F238E27FC236}">
                  <a16:creationId xmlns:a16="http://schemas.microsoft.com/office/drawing/2014/main" id="{5E441C57-A0CF-4D49-9609-55CB4646BD6A}"/>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76" name="Freeform 32">
                <a:extLst>
                  <a:ext uri="{FF2B5EF4-FFF2-40B4-BE49-F238E27FC236}">
                    <a16:creationId xmlns:a16="http://schemas.microsoft.com/office/drawing/2014/main" id="{2D3240AD-75B9-452B-9967-D05B40DE5F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77" name="Freeform 33">
                <a:extLst>
                  <a:ext uri="{FF2B5EF4-FFF2-40B4-BE49-F238E27FC236}">
                    <a16:creationId xmlns:a16="http://schemas.microsoft.com/office/drawing/2014/main" id="{6A557EE5-4777-4655-A433-05006D84104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78" name="Freeform 34">
                <a:extLst>
                  <a:ext uri="{FF2B5EF4-FFF2-40B4-BE49-F238E27FC236}">
                    <a16:creationId xmlns:a16="http://schemas.microsoft.com/office/drawing/2014/main" id="{6B721B6E-8FF2-470B-A180-C594E82718E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79" name="Freeform 35">
                <a:extLst>
                  <a:ext uri="{FF2B5EF4-FFF2-40B4-BE49-F238E27FC236}">
                    <a16:creationId xmlns:a16="http://schemas.microsoft.com/office/drawing/2014/main" id="{23E045A6-2D54-488D-B5F0-6885184308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80" name="Freeform 36">
                <a:extLst>
                  <a:ext uri="{FF2B5EF4-FFF2-40B4-BE49-F238E27FC236}">
                    <a16:creationId xmlns:a16="http://schemas.microsoft.com/office/drawing/2014/main" id="{2A4F07ED-57C7-4FF7-ABF8-793FC03A247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81" name="Freeform 37">
                <a:extLst>
                  <a:ext uri="{FF2B5EF4-FFF2-40B4-BE49-F238E27FC236}">
                    <a16:creationId xmlns:a16="http://schemas.microsoft.com/office/drawing/2014/main" id="{8829D0E6-D04F-4297-A784-6837F13ECA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82" name="Freeform 38">
                <a:extLst>
                  <a:ext uri="{FF2B5EF4-FFF2-40B4-BE49-F238E27FC236}">
                    <a16:creationId xmlns:a16="http://schemas.microsoft.com/office/drawing/2014/main" id="{9477D3D3-AA00-446F-B05D-EBBA25D3C98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83" name="Freeform 39">
                <a:extLst>
                  <a:ext uri="{FF2B5EF4-FFF2-40B4-BE49-F238E27FC236}">
                    <a16:creationId xmlns:a16="http://schemas.microsoft.com/office/drawing/2014/main" id="{5AC450AD-A350-42FA-B7EA-103D4416B4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84" name="Freeform 40">
                <a:extLst>
                  <a:ext uri="{FF2B5EF4-FFF2-40B4-BE49-F238E27FC236}">
                    <a16:creationId xmlns:a16="http://schemas.microsoft.com/office/drawing/2014/main" id="{A10F783A-EC27-47BE-A21D-3531A036FA6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85" name="Rectangle 41">
                <a:extLst>
                  <a:ext uri="{FF2B5EF4-FFF2-40B4-BE49-F238E27FC236}">
                    <a16:creationId xmlns:a16="http://schemas.microsoft.com/office/drawing/2014/main" id="{A2CBE444-D00C-4C80-9F29-42A250C500B8}"/>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grpSp>
      </p:grpSp>
      <p:pic>
        <p:nvPicPr>
          <p:cNvPr id="114" name="Picture 2">
            <a:extLst>
              <a:ext uri="{FF2B5EF4-FFF2-40B4-BE49-F238E27FC236}">
                <a16:creationId xmlns:a16="http://schemas.microsoft.com/office/drawing/2014/main" id="{705E34FB-F15B-4B97-A591-8EE92E5FAEB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email">
            <a:alphaModFix amt="30000"/>
            <a:extLst>
              <a:ext uri="{28A0092B-C50C-407E-A947-70E740481C1C}">
                <a14:useLocalDpi xmlns:a14="http://schemas.microsoft.com/office/drawing/2010/main"/>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xmlns:p14="http://schemas.microsoft.com/office/powerpoint/2010/main" xmlns:a16="http://schemas.microsoft.com/office/drawing/2014/main" xmlns="">
                <a:solidFill>
                  <a:srgbClr val="FFFFFF"/>
                </a:solidFill>
              </a14:hiddenFill>
            </a:ext>
          </a:extLst>
        </p:spPr>
      </p:pic>
      <p:sp>
        <p:nvSpPr>
          <p:cNvPr id="116" name="Round Diagonal Corner Rectangle 6">
            <a:extLst>
              <a:ext uri="{FF2B5EF4-FFF2-40B4-BE49-F238E27FC236}">
                <a16:creationId xmlns:a16="http://schemas.microsoft.com/office/drawing/2014/main" id="{1E43660D-412A-41EF-9745-E92C0AC604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0544" y="808057"/>
            <a:ext cx="10227733" cy="5234394"/>
          </a:xfrm>
          <a:prstGeom prst="round2DiagRect">
            <a:avLst>
              <a:gd name="adj1" fmla="val 6185"/>
              <a:gd name="adj2" fmla="val 0"/>
            </a:avLst>
          </a:prstGeom>
          <a:solidFill>
            <a:srgbClr val="FFFFFF"/>
          </a:solidFill>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a:extLst>
              <a:ext uri="{FF2B5EF4-FFF2-40B4-BE49-F238E27FC236}">
                <a16:creationId xmlns:a16="http://schemas.microsoft.com/office/drawing/2014/main" id="{1592D6B9-09D5-450F-9A89-EC5ADE50B42E}"/>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1302278" y="1136606"/>
            <a:ext cx="9584265" cy="4577297"/>
          </a:xfrm>
          <a:prstGeom prst="rect">
            <a:avLst/>
          </a:prstGeom>
          <a:noFill/>
          <a:extLst>
            <a:ext uri="{909E8E84-426E-40DD-AFC4-6F175D3DCCD1}">
              <a14:hiddenFill xmlns:a14="http://schemas.microsoft.com/office/drawing/2010/main">
                <a:solidFill>
                  <a:srgbClr val="FFFFFF"/>
                </a:solidFill>
              </a14:hiddenFill>
            </a:ext>
          </a:extLst>
        </p:spPr>
      </p:pic>
      <p:pic>
        <p:nvPicPr>
          <p:cNvPr id="15362" name="Picture 2" descr="Clientmoji">
            <a:extLst>
              <a:ext uri="{FF2B5EF4-FFF2-40B4-BE49-F238E27FC236}">
                <a16:creationId xmlns:a16="http://schemas.microsoft.com/office/drawing/2014/main" id="{7B63EF22-B81E-49AF-986C-75C451FE9643}"/>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557462" y="-325121"/>
            <a:ext cx="3810000" cy="36128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18191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cstate="email">
            <a:duotone>
              <a:schemeClr val="bg2">
                <a:shade val="88000"/>
                <a:hueMod val="106000"/>
                <a:satMod val="140000"/>
                <a:lumMod val="54000"/>
              </a:schemeClr>
              <a:schemeClr val="bg2">
                <a:tint val="98000"/>
                <a:hueMod val="90000"/>
                <a:satMod val="150000"/>
                <a:lumMod val="160000"/>
              </a:schemeClr>
            </a:duotone>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pic>
        <p:nvPicPr>
          <p:cNvPr id="2" name="Picture 2" descr="Catholic Church West and East | Catholic, Early church fathers ...">
            <a:extLst>
              <a:ext uri="{FF2B5EF4-FFF2-40B4-BE49-F238E27FC236}">
                <a16:creationId xmlns:a16="http://schemas.microsoft.com/office/drawing/2014/main" id="{DC528945-82A0-4C35-B03D-18DF08EA8A41}"/>
              </a:ext>
            </a:extLst>
          </p:cNvPr>
          <p:cNvPicPr>
            <a:picLocks noChangeAspect="1" noChangeArrowheads="1"/>
          </p:cNvPicPr>
          <p:nvPr/>
        </p:nvPicPr>
        <p:blipFill rotWithShape="1">
          <a:blip r:embed="rId4">
            <a:extLst>
              <a:ext uri="{28A0092B-C50C-407E-A947-70E740481C1C}">
                <a14:useLocalDpi xmlns:a14="http://schemas.microsoft.com/office/drawing/2010/main"/>
              </a:ext>
            </a:extLst>
          </a:blip>
          <a:srcRect/>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53556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cstate="email">
            <a:duotone>
              <a:schemeClr val="bg2">
                <a:shade val="88000"/>
                <a:hueMod val="106000"/>
                <a:satMod val="140000"/>
                <a:lumMod val="54000"/>
              </a:schemeClr>
              <a:schemeClr val="bg2">
                <a:tint val="98000"/>
                <a:hueMod val="90000"/>
                <a:satMod val="150000"/>
                <a:lumMod val="160000"/>
              </a:schemeClr>
            </a:duotone>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pic>
        <p:nvPicPr>
          <p:cNvPr id="24588" name="Picture 2">
            <a:extLst>
              <a:ext uri="{FF2B5EF4-FFF2-40B4-BE49-F238E27FC236}">
                <a16:creationId xmlns:a16="http://schemas.microsoft.com/office/drawing/2014/main" id="{50C065C3-0FE3-4452-B765-CB05BBB2A98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email">
            <a:alphaModFix amt="30000"/>
            <a:extLst>
              <a:ext uri="{28A0092B-C50C-407E-A947-70E740481C1C}">
                <a14:useLocalDpi xmlns:a14="http://schemas.microsoft.com/office/drawing/2010/main"/>
              </a:ext>
            </a:extLst>
          </a:blip>
          <a:srcRect/>
          <a:stretch>
            <a:fillRect/>
          </a:stretch>
        </p:blipFill>
        <p:spPr bwMode="auto">
          <a:xfrm>
            <a:off x="0" y="0"/>
            <a:ext cx="12192003" cy="6858001"/>
          </a:xfrm>
          <a:prstGeom prst="rect">
            <a:avLst/>
          </a:prstGeom>
          <a:noFill/>
          <a:extLst>
            <a:ext uri="{909E8E84-426E-40dd-AFC4-6F175D3DCCD1}">
              <a14:hiddenFill xmlns="" xmlns:a16="http://schemas.microsoft.com/office/drawing/2014/main" xmlns:a14="http://schemas.microsoft.com/office/drawing/2010/main" xmlns:p14="http://schemas.microsoft.com/office/powerpoint/2010/main">
                <a:solidFill>
                  <a:srgbClr val="FFFFFF"/>
                </a:solidFill>
              </a14:hiddenFill>
            </a:ext>
          </a:extLst>
        </p:spPr>
      </p:pic>
      <p:grpSp>
        <p:nvGrpSpPr>
          <p:cNvPr id="24589" name="Group 200">
            <a:extLst>
              <a:ext uri="{FF2B5EF4-FFF2-40B4-BE49-F238E27FC236}">
                <a16:creationId xmlns:a16="http://schemas.microsoft.com/office/drawing/2014/main" id="{9795E515-5F57-431F-9A0D-3A0419DF757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202" name="Rectangle 5">
              <a:extLst>
                <a:ext uri="{FF2B5EF4-FFF2-40B4-BE49-F238E27FC236}">
                  <a16:creationId xmlns:a16="http://schemas.microsoft.com/office/drawing/2014/main" id="{D45BCBFE-0478-4767-BF2E-FC2C548BA62F}"/>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sp>
        <p:sp>
          <p:nvSpPr>
            <p:cNvPr id="203" name="Freeform 6">
              <a:extLst>
                <a:ext uri="{FF2B5EF4-FFF2-40B4-BE49-F238E27FC236}">
                  <a16:creationId xmlns:a16="http://schemas.microsoft.com/office/drawing/2014/main" id="{E903928F-F6DA-470C-81A0-CF7D9DE0341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04" name="Freeform 7">
              <a:extLst>
                <a:ext uri="{FF2B5EF4-FFF2-40B4-BE49-F238E27FC236}">
                  <a16:creationId xmlns:a16="http://schemas.microsoft.com/office/drawing/2014/main" id="{ADA095F6-E326-4450-A2D6-DB2BF989B8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05" name="Rectangle 8">
              <a:extLst>
                <a:ext uri="{FF2B5EF4-FFF2-40B4-BE49-F238E27FC236}">
                  <a16:creationId xmlns:a16="http://schemas.microsoft.com/office/drawing/2014/main" id="{6B067F9A-FDF2-49EC-B4FF-CD4B90F78923}"/>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sp>
        <p:sp>
          <p:nvSpPr>
            <p:cNvPr id="206" name="Freeform 9">
              <a:extLst>
                <a:ext uri="{FF2B5EF4-FFF2-40B4-BE49-F238E27FC236}">
                  <a16:creationId xmlns:a16="http://schemas.microsoft.com/office/drawing/2014/main" id="{F1331213-D19D-49FC-8616-168A14565A8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07" name="Freeform 10">
              <a:extLst>
                <a:ext uri="{FF2B5EF4-FFF2-40B4-BE49-F238E27FC236}">
                  <a16:creationId xmlns:a16="http://schemas.microsoft.com/office/drawing/2014/main" id="{2ADFE242-96FC-4A14-8C59-90CD6DE1D9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08" name="Freeform 11">
              <a:extLst>
                <a:ext uri="{FF2B5EF4-FFF2-40B4-BE49-F238E27FC236}">
                  <a16:creationId xmlns:a16="http://schemas.microsoft.com/office/drawing/2014/main" id="{6A97B7BC-40BD-494B-9C6B-AF3045559A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09" name="Freeform 12">
              <a:extLst>
                <a:ext uri="{FF2B5EF4-FFF2-40B4-BE49-F238E27FC236}">
                  <a16:creationId xmlns:a16="http://schemas.microsoft.com/office/drawing/2014/main" id="{3D7F35CF-F44C-491F-904D-A31ED832137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10" name="Freeform 13">
              <a:extLst>
                <a:ext uri="{FF2B5EF4-FFF2-40B4-BE49-F238E27FC236}">
                  <a16:creationId xmlns:a16="http://schemas.microsoft.com/office/drawing/2014/main" id="{84D9BF7E-18C2-452C-B139-4ED58D7A03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11" name="Freeform 14">
              <a:extLst>
                <a:ext uri="{FF2B5EF4-FFF2-40B4-BE49-F238E27FC236}">
                  <a16:creationId xmlns:a16="http://schemas.microsoft.com/office/drawing/2014/main" id="{700A6223-AD38-426F-A6FE-7926CAEF31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12" name="Freeform 15">
              <a:extLst>
                <a:ext uri="{FF2B5EF4-FFF2-40B4-BE49-F238E27FC236}">
                  <a16:creationId xmlns:a16="http://schemas.microsoft.com/office/drawing/2014/main" id="{D172AA94-449F-45EB-94E6-67C186C32DD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13" name="Freeform 16">
              <a:extLst>
                <a:ext uri="{FF2B5EF4-FFF2-40B4-BE49-F238E27FC236}">
                  <a16:creationId xmlns:a16="http://schemas.microsoft.com/office/drawing/2014/main" id="{A7D4F697-8937-4F4C-83C5-770B3FCB828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14" name="Freeform 17">
              <a:extLst>
                <a:ext uri="{FF2B5EF4-FFF2-40B4-BE49-F238E27FC236}">
                  <a16:creationId xmlns:a16="http://schemas.microsoft.com/office/drawing/2014/main" id="{10AF1D59-5117-4D47-8414-4BB61F944B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15" name="Freeform 18">
              <a:extLst>
                <a:ext uri="{FF2B5EF4-FFF2-40B4-BE49-F238E27FC236}">
                  <a16:creationId xmlns:a16="http://schemas.microsoft.com/office/drawing/2014/main" id="{2387DC33-88B3-4718-8C94-41659EA33A9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16" name="Freeform 19">
              <a:extLst>
                <a:ext uri="{FF2B5EF4-FFF2-40B4-BE49-F238E27FC236}">
                  <a16:creationId xmlns:a16="http://schemas.microsoft.com/office/drawing/2014/main" id="{D4E7EC64-4763-4F04-B2E4-E400364D72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17" name="Freeform 20">
              <a:extLst>
                <a:ext uri="{FF2B5EF4-FFF2-40B4-BE49-F238E27FC236}">
                  <a16:creationId xmlns:a16="http://schemas.microsoft.com/office/drawing/2014/main" id="{581717DF-9FD4-47CB-9579-E34DF7E8754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18" name="Freeform 21">
              <a:extLst>
                <a:ext uri="{FF2B5EF4-FFF2-40B4-BE49-F238E27FC236}">
                  <a16:creationId xmlns:a16="http://schemas.microsoft.com/office/drawing/2014/main" id="{BCD8EF50-6E58-4B2D-90B6-AFF236A73BC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19" name="Freeform 22">
              <a:extLst>
                <a:ext uri="{FF2B5EF4-FFF2-40B4-BE49-F238E27FC236}">
                  <a16:creationId xmlns:a16="http://schemas.microsoft.com/office/drawing/2014/main" id="{6524A268-142A-4CBF-BB8B-DC1FCBC8F7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20" name="Freeform 23">
              <a:extLst>
                <a:ext uri="{FF2B5EF4-FFF2-40B4-BE49-F238E27FC236}">
                  <a16:creationId xmlns:a16="http://schemas.microsoft.com/office/drawing/2014/main" id="{56A0E6F3-B76B-4813-B44B-56CE11A8A0C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21" name="Freeform 24">
              <a:extLst>
                <a:ext uri="{FF2B5EF4-FFF2-40B4-BE49-F238E27FC236}">
                  <a16:creationId xmlns:a16="http://schemas.microsoft.com/office/drawing/2014/main" id="{A74CED8D-B902-4B76-9CC8-30A09B2FA19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22" name="Freeform 25">
              <a:extLst>
                <a:ext uri="{FF2B5EF4-FFF2-40B4-BE49-F238E27FC236}">
                  <a16:creationId xmlns:a16="http://schemas.microsoft.com/office/drawing/2014/main" id="{ED007BD7-ED56-4566-B1FF-707160024A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23" name="Freeform 26">
              <a:extLst>
                <a:ext uri="{FF2B5EF4-FFF2-40B4-BE49-F238E27FC236}">
                  <a16:creationId xmlns:a16="http://schemas.microsoft.com/office/drawing/2014/main" id="{90AD48D2-5BC8-4C80-B126-B1A201242B8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24" name="Freeform 27">
              <a:extLst>
                <a:ext uri="{FF2B5EF4-FFF2-40B4-BE49-F238E27FC236}">
                  <a16:creationId xmlns:a16="http://schemas.microsoft.com/office/drawing/2014/main" id="{BE14C82F-9F35-4D61-B758-7BCE32DECB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25" name="Freeform 28">
              <a:extLst>
                <a:ext uri="{FF2B5EF4-FFF2-40B4-BE49-F238E27FC236}">
                  <a16:creationId xmlns:a16="http://schemas.microsoft.com/office/drawing/2014/main" id="{6540CE06-9028-497A-AC64-CF0ED60A745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26" name="Freeform 29">
              <a:extLst>
                <a:ext uri="{FF2B5EF4-FFF2-40B4-BE49-F238E27FC236}">
                  <a16:creationId xmlns:a16="http://schemas.microsoft.com/office/drawing/2014/main" id="{A4825B3B-52CD-4F08-BA02-6C2B0EFEDE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27" name="Freeform 30">
              <a:extLst>
                <a:ext uri="{FF2B5EF4-FFF2-40B4-BE49-F238E27FC236}">
                  <a16:creationId xmlns:a16="http://schemas.microsoft.com/office/drawing/2014/main" id="{6877A5EF-B8B8-44D3-AA57-4BBF89206D3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28" name="Freeform 31">
              <a:extLst>
                <a:ext uri="{FF2B5EF4-FFF2-40B4-BE49-F238E27FC236}">
                  <a16:creationId xmlns:a16="http://schemas.microsoft.com/office/drawing/2014/main" id="{00BB365C-9180-4208-92CF-AB6A88848C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29" name="Freeform 32">
              <a:extLst>
                <a:ext uri="{FF2B5EF4-FFF2-40B4-BE49-F238E27FC236}">
                  <a16:creationId xmlns:a16="http://schemas.microsoft.com/office/drawing/2014/main" id="{8D1134D2-53A6-41D5-AC1A-5254A2FBD08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30" name="Rectangle 33">
              <a:extLst>
                <a:ext uri="{FF2B5EF4-FFF2-40B4-BE49-F238E27FC236}">
                  <a16:creationId xmlns:a16="http://schemas.microsoft.com/office/drawing/2014/main" id="{24C7FA73-07CD-479A-9B9E-DAD4D3B2BFC0}"/>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sp>
        <p:sp>
          <p:nvSpPr>
            <p:cNvPr id="231" name="Freeform 34">
              <a:extLst>
                <a:ext uri="{FF2B5EF4-FFF2-40B4-BE49-F238E27FC236}">
                  <a16:creationId xmlns:a16="http://schemas.microsoft.com/office/drawing/2014/main" id="{AB24DF92-B081-4701-B58D-913261A00D7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32" name="Freeform 35">
              <a:extLst>
                <a:ext uri="{FF2B5EF4-FFF2-40B4-BE49-F238E27FC236}">
                  <a16:creationId xmlns:a16="http://schemas.microsoft.com/office/drawing/2014/main" id="{AB4DF275-6B82-4AA9-A7A9-138E631E30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33" name="Freeform 36">
              <a:extLst>
                <a:ext uri="{FF2B5EF4-FFF2-40B4-BE49-F238E27FC236}">
                  <a16:creationId xmlns:a16="http://schemas.microsoft.com/office/drawing/2014/main" id="{972A3812-16AD-453E-B1E6-9F39894F79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34" name="Freeform 37">
              <a:extLst>
                <a:ext uri="{FF2B5EF4-FFF2-40B4-BE49-F238E27FC236}">
                  <a16:creationId xmlns:a16="http://schemas.microsoft.com/office/drawing/2014/main" id="{8FB6759A-BAD8-4073-86A2-6DDD73DE2A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35" name="Freeform 38">
              <a:extLst>
                <a:ext uri="{FF2B5EF4-FFF2-40B4-BE49-F238E27FC236}">
                  <a16:creationId xmlns:a16="http://schemas.microsoft.com/office/drawing/2014/main" id="{9FCCB0F4-1178-47C1-9EE2-234EA715C1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36" name="Freeform 39">
              <a:extLst>
                <a:ext uri="{FF2B5EF4-FFF2-40B4-BE49-F238E27FC236}">
                  <a16:creationId xmlns:a16="http://schemas.microsoft.com/office/drawing/2014/main" id="{CB01BF0B-7EB0-4C18-80BE-20D2EAC048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37" name="Freeform 40">
              <a:extLst>
                <a:ext uri="{FF2B5EF4-FFF2-40B4-BE49-F238E27FC236}">
                  <a16:creationId xmlns:a16="http://schemas.microsoft.com/office/drawing/2014/main" id="{3266E9DA-C937-48E0-8F98-90A467760F1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38" name="Freeform 41">
              <a:extLst>
                <a:ext uri="{FF2B5EF4-FFF2-40B4-BE49-F238E27FC236}">
                  <a16:creationId xmlns:a16="http://schemas.microsoft.com/office/drawing/2014/main" id="{A8A9C00D-0425-4E68-A1DE-BCE5BD6BBD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39" name="Freeform 42">
              <a:extLst>
                <a:ext uri="{FF2B5EF4-FFF2-40B4-BE49-F238E27FC236}">
                  <a16:creationId xmlns:a16="http://schemas.microsoft.com/office/drawing/2014/main" id="{46230904-E744-4B55-84FF-826A6B737BF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40" name="Freeform 43">
              <a:extLst>
                <a:ext uri="{FF2B5EF4-FFF2-40B4-BE49-F238E27FC236}">
                  <a16:creationId xmlns:a16="http://schemas.microsoft.com/office/drawing/2014/main" id="{D4291668-8AF0-4784-BC06-870768F53F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41" name="Freeform 44">
              <a:extLst>
                <a:ext uri="{FF2B5EF4-FFF2-40B4-BE49-F238E27FC236}">
                  <a16:creationId xmlns:a16="http://schemas.microsoft.com/office/drawing/2014/main" id="{D917DCBD-774B-4AAF-92AE-D18289FFC4D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42" name="Rectangle 45">
              <a:extLst>
                <a:ext uri="{FF2B5EF4-FFF2-40B4-BE49-F238E27FC236}">
                  <a16:creationId xmlns:a16="http://schemas.microsoft.com/office/drawing/2014/main" id="{9E50122E-0F19-4D65-9CB2-E22C3EA84ACD}"/>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sp>
        <p:sp>
          <p:nvSpPr>
            <p:cNvPr id="243" name="Freeform 46">
              <a:extLst>
                <a:ext uri="{FF2B5EF4-FFF2-40B4-BE49-F238E27FC236}">
                  <a16:creationId xmlns:a16="http://schemas.microsoft.com/office/drawing/2014/main" id="{BC28A765-6E8B-4352-BD0C-35474F70AC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44" name="Freeform 47">
              <a:extLst>
                <a:ext uri="{FF2B5EF4-FFF2-40B4-BE49-F238E27FC236}">
                  <a16:creationId xmlns:a16="http://schemas.microsoft.com/office/drawing/2014/main" id="{0AC30A17-F494-44EB-9817-1B8B255CE46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45" name="Freeform 48">
              <a:extLst>
                <a:ext uri="{FF2B5EF4-FFF2-40B4-BE49-F238E27FC236}">
                  <a16:creationId xmlns:a16="http://schemas.microsoft.com/office/drawing/2014/main" id="{6088D59F-32BD-4932-9C22-9AA0FCDA74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46" name="Freeform 49">
              <a:extLst>
                <a:ext uri="{FF2B5EF4-FFF2-40B4-BE49-F238E27FC236}">
                  <a16:creationId xmlns:a16="http://schemas.microsoft.com/office/drawing/2014/main" id="{B18BBE45-5F21-47FA-B291-AC802D71556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47" name="Freeform 50">
              <a:extLst>
                <a:ext uri="{FF2B5EF4-FFF2-40B4-BE49-F238E27FC236}">
                  <a16:creationId xmlns:a16="http://schemas.microsoft.com/office/drawing/2014/main" id="{A1BD992D-1C4B-4E69-A627-A45D8958E0D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48" name="Freeform 51">
              <a:extLst>
                <a:ext uri="{FF2B5EF4-FFF2-40B4-BE49-F238E27FC236}">
                  <a16:creationId xmlns:a16="http://schemas.microsoft.com/office/drawing/2014/main" id="{571C0498-7105-455E-8B0A-233F850F18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49" name="Freeform 52">
              <a:extLst>
                <a:ext uri="{FF2B5EF4-FFF2-40B4-BE49-F238E27FC236}">
                  <a16:creationId xmlns:a16="http://schemas.microsoft.com/office/drawing/2014/main" id="{F6FA78CC-C0B1-422F-B535-05580A9716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50" name="Freeform 53">
              <a:extLst>
                <a:ext uri="{FF2B5EF4-FFF2-40B4-BE49-F238E27FC236}">
                  <a16:creationId xmlns:a16="http://schemas.microsoft.com/office/drawing/2014/main" id="{49A1BACF-EE5E-46F8-8968-D4CF18BC011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51" name="Freeform 54">
              <a:extLst>
                <a:ext uri="{FF2B5EF4-FFF2-40B4-BE49-F238E27FC236}">
                  <a16:creationId xmlns:a16="http://schemas.microsoft.com/office/drawing/2014/main" id="{0AF8DFAF-8AF7-453E-AED7-89E59FBD7D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52" name="Freeform 55">
              <a:extLst>
                <a:ext uri="{FF2B5EF4-FFF2-40B4-BE49-F238E27FC236}">
                  <a16:creationId xmlns:a16="http://schemas.microsoft.com/office/drawing/2014/main" id="{F8C26D97-8DA4-4556-92E4-2AE66B365B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53" name="Freeform 56">
              <a:extLst>
                <a:ext uri="{FF2B5EF4-FFF2-40B4-BE49-F238E27FC236}">
                  <a16:creationId xmlns:a16="http://schemas.microsoft.com/office/drawing/2014/main" id="{EEF9D855-A8A7-44CC-919C-BEA327F2542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54" name="Freeform 57">
              <a:extLst>
                <a:ext uri="{FF2B5EF4-FFF2-40B4-BE49-F238E27FC236}">
                  <a16:creationId xmlns:a16="http://schemas.microsoft.com/office/drawing/2014/main" id="{11F0B045-803C-4067-A182-066EEB2C4F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55" name="Freeform 58">
              <a:extLst>
                <a:ext uri="{FF2B5EF4-FFF2-40B4-BE49-F238E27FC236}">
                  <a16:creationId xmlns:a16="http://schemas.microsoft.com/office/drawing/2014/main" id="{3C1FCACB-EFEF-4B54-99A6-E327A637C25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grpSp>
      <p:grpSp>
        <p:nvGrpSpPr>
          <p:cNvPr id="24590" name="Group 383">
            <a:extLst>
              <a:ext uri="{FF2B5EF4-FFF2-40B4-BE49-F238E27FC236}">
                <a16:creationId xmlns:a16="http://schemas.microsoft.com/office/drawing/2014/main" id="{6C68F39D-867D-4AFF-94C4-C3829AD5C5B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
            <a:ext cx="12192003" cy="6858001"/>
            <a:chOff x="0" y="-1"/>
            <a:chExt cx="12192003" cy="6858001"/>
          </a:xfrm>
        </p:grpSpPr>
        <p:sp useBgFill="1">
          <p:nvSpPr>
            <p:cNvPr id="24591" name="Rectangle 384">
              <a:extLst>
                <a:ext uri="{FF2B5EF4-FFF2-40B4-BE49-F238E27FC236}">
                  <a16:creationId xmlns:a16="http://schemas.microsoft.com/office/drawing/2014/main" id="{8EC3C6AD-76A6-4B9E-9700-E70BCEA5BC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6" name="Picture 2">
              <a:extLst>
                <a:ext uri="{FF2B5EF4-FFF2-40B4-BE49-F238E27FC236}">
                  <a16:creationId xmlns:a16="http://schemas.microsoft.com/office/drawing/2014/main" id="{DC213DD1-BF02-41F7-80A7-E6A5694F573C}"/>
                </a:ext>
                <a:ext uri="{C183D7F6-B498-43B3-948B-1728B52AA6E4}">
                  <adec:decorative xmlns:adec="http://schemas.microsoft.com/office/drawing/2017/decorative" val="1"/>
                </a:ext>
              </a:extLst>
            </p:cNvPr>
            <p:cNvPicPr>
              <a:picLocks noChangeAspect="1" noChangeArrowheads="1"/>
            </p:cNvPicPr>
            <p:nvPr>
              <p:extLst>
                <p:ext uri="{386F3935-93C4-4BCD-93E2-E3B085C9AB24}">
                  <p16:designElem xmlns:p16="http://schemas.microsoft.com/office/powerpoint/2015/main" val="1"/>
                </p:ext>
              </p:extLst>
            </p:nvPr>
          </p:nvPicPr>
          <p:blipFill>
            <a:blip r:embed="rId4" cstate="email">
              <a:alphaModFix amt="30000"/>
              <a:duotone>
                <a:prstClr val="black"/>
                <a:schemeClr val="tx2">
                  <a:tint val="45000"/>
                  <a:satMod val="400000"/>
                </a:schemeClr>
              </a:duotone>
              <a:extLst>
                <a:ext uri="{28A0092B-C50C-407E-A947-70E740481C1C}">
                  <a14:useLocalDpi xmlns:a14="http://schemas.microsoft.com/office/drawing/2010/main"/>
                </a:ext>
              </a:extLst>
            </a:blip>
            <a:srcRect/>
            <a:stretch>
              <a:fillRect/>
            </a:stretch>
          </p:blipFill>
          <p:spPr bwMode="auto">
            <a:xfrm>
              <a:off x="0" y="-1"/>
              <a:ext cx="12192003" cy="6858001"/>
            </a:xfrm>
            <a:prstGeom prst="rect">
              <a:avLst/>
            </a:prstGeom>
            <a:noFill/>
            <a:extLst>
              <a:ext uri="{909E8E84-426E-40dd-AFC4-6F175D3DCCD1}">
                <a14:hiddenFill xmlns="" xmlns:a16="http://schemas.microsoft.com/office/drawing/2014/main" xmlns:a14="http://schemas.microsoft.com/office/drawing/2010/main" xmlns:p14="http://schemas.microsoft.com/office/powerpoint/2010/main">
                  <a:solidFill>
                    <a:srgbClr val="FFFFFF"/>
                  </a:solidFill>
                </a14:hiddenFill>
              </a:ext>
            </a:extLst>
          </p:spPr>
        </p:pic>
      </p:grpSp>
      <p:sp>
        <p:nvSpPr>
          <p:cNvPr id="2" name="Title 1">
            <a:extLst>
              <a:ext uri="{FF2B5EF4-FFF2-40B4-BE49-F238E27FC236}">
                <a16:creationId xmlns:a16="http://schemas.microsoft.com/office/drawing/2014/main" id="{654F1DD1-A5A4-4833-801C-B8BD41F9D03C}"/>
              </a:ext>
            </a:extLst>
          </p:cNvPr>
          <p:cNvSpPr>
            <a:spLocks noGrp="1"/>
          </p:cNvSpPr>
          <p:nvPr>
            <p:ph type="title"/>
          </p:nvPr>
        </p:nvSpPr>
        <p:spPr>
          <a:xfrm>
            <a:off x="5050992" y="-44449"/>
            <a:ext cx="5397933" cy="2387600"/>
          </a:xfrm>
        </p:spPr>
        <p:txBody>
          <a:bodyPr vert="horz" lIns="91440" tIns="45720" rIns="91440" bIns="45720" rtlCol="0" anchor="b">
            <a:normAutofit/>
          </a:bodyPr>
          <a:lstStyle/>
          <a:p>
            <a:r>
              <a:rPr lang="en-US" sz="4800" dirty="0" err="1"/>
              <a:t>armenian</a:t>
            </a:r>
            <a:endParaRPr lang="en-US" sz="4800" dirty="0"/>
          </a:p>
        </p:txBody>
      </p:sp>
      <p:pic>
        <p:nvPicPr>
          <p:cNvPr id="24578" name="Picture 2" descr="Armenian Catholic Archeparchy of Istanbul - Wikiwand">
            <a:extLst>
              <a:ext uri="{FF2B5EF4-FFF2-40B4-BE49-F238E27FC236}">
                <a16:creationId xmlns:a16="http://schemas.microsoft.com/office/drawing/2014/main" id="{D03C5A06-A1F4-49C9-9D89-2162F969DBCF}"/>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5597" y="10"/>
            <a:ext cx="4635583" cy="6857990"/>
          </a:xfrm>
          <a:prstGeom prst="rect">
            <a:avLst/>
          </a:prstGeom>
          <a:noFill/>
          <a:extLst>
            <a:ext uri="{909E8E84-426E-40DD-AFC4-6F175D3DCCD1}">
              <a14:hiddenFill xmlns:a14="http://schemas.microsoft.com/office/drawing/2010/main">
                <a:solidFill>
                  <a:srgbClr val="FFFFFF"/>
                </a:solidFill>
              </a14:hiddenFill>
            </a:ext>
          </a:extLst>
        </p:spPr>
      </p:pic>
      <p:grpSp>
        <p:nvGrpSpPr>
          <p:cNvPr id="24592" name="Group 386">
            <a:extLst>
              <a:ext uri="{FF2B5EF4-FFF2-40B4-BE49-F238E27FC236}">
                <a16:creationId xmlns:a16="http://schemas.microsoft.com/office/drawing/2014/main" id="{4466CCD0-FEF9-460D-9FB6-11613A492B6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2305051" cy="6858001"/>
            <a:chOff x="0" y="0"/>
            <a:chExt cx="2305051" cy="6858001"/>
          </a:xfrm>
          <a:solidFill>
            <a:schemeClr val="tx1">
              <a:alpha val="70000"/>
            </a:schemeClr>
          </a:solidFill>
          <a:effectLst/>
        </p:grpSpPr>
        <p:sp>
          <p:nvSpPr>
            <p:cNvPr id="388" name="Rectangle 5">
              <a:extLst>
                <a:ext uri="{FF2B5EF4-FFF2-40B4-BE49-F238E27FC236}">
                  <a16:creationId xmlns:a16="http://schemas.microsoft.com/office/drawing/2014/main" id="{F642B7E9-F9AF-4BC0-B586-E7B0E8E8781F}"/>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sp>
        <p:sp>
          <p:nvSpPr>
            <p:cNvPr id="389" name="Freeform 6">
              <a:extLst>
                <a:ext uri="{FF2B5EF4-FFF2-40B4-BE49-F238E27FC236}">
                  <a16:creationId xmlns:a16="http://schemas.microsoft.com/office/drawing/2014/main" id="{16CE5EA6-3C76-4E5C-9257-D6A61A31C51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90" name="Freeform 7">
              <a:extLst>
                <a:ext uri="{FF2B5EF4-FFF2-40B4-BE49-F238E27FC236}">
                  <a16:creationId xmlns:a16="http://schemas.microsoft.com/office/drawing/2014/main" id="{DD7BCC42-B325-4F92-B500-14A2933DA30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91" name="Rectangle 8">
              <a:extLst>
                <a:ext uri="{FF2B5EF4-FFF2-40B4-BE49-F238E27FC236}">
                  <a16:creationId xmlns:a16="http://schemas.microsoft.com/office/drawing/2014/main" id="{197BF445-29BA-4C54-A1B4-A4390F022508}"/>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sp>
        <p:sp>
          <p:nvSpPr>
            <p:cNvPr id="392" name="Freeform 9">
              <a:extLst>
                <a:ext uri="{FF2B5EF4-FFF2-40B4-BE49-F238E27FC236}">
                  <a16:creationId xmlns:a16="http://schemas.microsoft.com/office/drawing/2014/main" id="{B10C1630-E8C0-489C-8FFB-C9BBAEDE7A0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93" name="Freeform 10">
              <a:extLst>
                <a:ext uri="{FF2B5EF4-FFF2-40B4-BE49-F238E27FC236}">
                  <a16:creationId xmlns:a16="http://schemas.microsoft.com/office/drawing/2014/main" id="{B8778BE5-6D1F-4629-A045-8A87E2C756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94" name="Freeform 11">
              <a:extLst>
                <a:ext uri="{FF2B5EF4-FFF2-40B4-BE49-F238E27FC236}">
                  <a16:creationId xmlns:a16="http://schemas.microsoft.com/office/drawing/2014/main" id="{A7885ADB-F1C4-4FF3-93CD-7C9337E87D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95" name="Freeform 12">
              <a:extLst>
                <a:ext uri="{FF2B5EF4-FFF2-40B4-BE49-F238E27FC236}">
                  <a16:creationId xmlns:a16="http://schemas.microsoft.com/office/drawing/2014/main" id="{59FC4F71-6E39-414E-9F39-CE1479FF815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96" name="Freeform 13">
              <a:extLst>
                <a:ext uri="{FF2B5EF4-FFF2-40B4-BE49-F238E27FC236}">
                  <a16:creationId xmlns:a16="http://schemas.microsoft.com/office/drawing/2014/main" id="{3FC9614F-1D2C-4CAC-8CE9-32DC7D8636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97" name="Freeform 14">
              <a:extLst>
                <a:ext uri="{FF2B5EF4-FFF2-40B4-BE49-F238E27FC236}">
                  <a16:creationId xmlns:a16="http://schemas.microsoft.com/office/drawing/2014/main" id="{2A872F50-76EA-4A5B-AA68-3CE2E26738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98" name="Freeform 15">
              <a:extLst>
                <a:ext uri="{FF2B5EF4-FFF2-40B4-BE49-F238E27FC236}">
                  <a16:creationId xmlns:a16="http://schemas.microsoft.com/office/drawing/2014/main" id="{CE389546-6A1F-4203-ACD1-BC17DDBFB08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99" name="Freeform 16">
              <a:extLst>
                <a:ext uri="{FF2B5EF4-FFF2-40B4-BE49-F238E27FC236}">
                  <a16:creationId xmlns:a16="http://schemas.microsoft.com/office/drawing/2014/main" id="{1BA89DC9-FE9A-4228-A4BE-D3A37F8656E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00" name="Freeform 17">
              <a:extLst>
                <a:ext uri="{FF2B5EF4-FFF2-40B4-BE49-F238E27FC236}">
                  <a16:creationId xmlns:a16="http://schemas.microsoft.com/office/drawing/2014/main" id="{FA3E79A5-9B81-48B5-B96F-8D55B02FD5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01" name="Freeform 18">
              <a:extLst>
                <a:ext uri="{FF2B5EF4-FFF2-40B4-BE49-F238E27FC236}">
                  <a16:creationId xmlns:a16="http://schemas.microsoft.com/office/drawing/2014/main" id="{A76D4D27-C537-45E4-96DE-C5FD2C9A370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02" name="Freeform 19">
              <a:extLst>
                <a:ext uri="{FF2B5EF4-FFF2-40B4-BE49-F238E27FC236}">
                  <a16:creationId xmlns:a16="http://schemas.microsoft.com/office/drawing/2014/main" id="{C1B158DD-2DCB-42FF-B1FE-3C947FEF02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03" name="Freeform 20">
              <a:extLst>
                <a:ext uri="{FF2B5EF4-FFF2-40B4-BE49-F238E27FC236}">
                  <a16:creationId xmlns:a16="http://schemas.microsoft.com/office/drawing/2014/main" id="{3307DC3E-0C6E-4E70-AFA2-96538CE3CDD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04" name="Freeform 21">
              <a:extLst>
                <a:ext uri="{FF2B5EF4-FFF2-40B4-BE49-F238E27FC236}">
                  <a16:creationId xmlns:a16="http://schemas.microsoft.com/office/drawing/2014/main" id="{53A9F721-7EE3-4844-BB91-0B995BAC159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05" name="Freeform 22">
              <a:extLst>
                <a:ext uri="{FF2B5EF4-FFF2-40B4-BE49-F238E27FC236}">
                  <a16:creationId xmlns:a16="http://schemas.microsoft.com/office/drawing/2014/main" id="{8F057800-5B8F-4775-805B-89727A78A8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06" name="Freeform 23">
              <a:extLst>
                <a:ext uri="{FF2B5EF4-FFF2-40B4-BE49-F238E27FC236}">
                  <a16:creationId xmlns:a16="http://schemas.microsoft.com/office/drawing/2014/main" id="{FC6DF692-3394-4FDD-92BA-CA0C41EBC35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07" name="Freeform 24">
              <a:extLst>
                <a:ext uri="{FF2B5EF4-FFF2-40B4-BE49-F238E27FC236}">
                  <a16:creationId xmlns:a16="http://schemas.microsoft.com/office/drawing/2014/main" id="{B825CD97-262B-4A33-B1E5-55F0D81F402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08" name="Freeform 25">
              <a:extLst>
                <a:ext uri="{FF2B5EF4-FFF2-40B4-BE49-F238E27FC236}">
                  <a16:creationId xmlns:a16="http://schemas.microsoft.com/office/drawing/2014/main" id="{F00EA2FE-C735-4E1E-B9DC-636C49061F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09" name="Freeform 26">
              <a:extLst>
                <a:ext uri="{FF2B5EF4-FFF2-40B4-BE49-F238E27FC236}">
                  <a16:creationId xmlns:a16="http://schemas.microsoft.com/office/drawing/2014/main" id="{95B50260-0DDF-4260-8DC1-D504B064358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10" name="Freeform 27">
              <a:extLst>
                <a:ext uri="{FF2B5EF4-FFF2-40B4-BE49-F238E27FC236}">
                  <a16:creationId xmlns:a16="http://schemas.microsoft.com/office/drawing/2014/main" id="{BBB491EB-35C1-4159-94B2-A367ADC134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11" name="Freeform 28">
              <a:extLst>
                <a:ext uri="{FF2B5EF4-FFF2-40B4-BE49-F238E27FC236}">
                  <a16:creationId xmlns:a16="http://schemas.microsoft.com/office/drawing/2014/main" id="{7EAA4E1C-EC83-44E0-A4AB-4B0F509A8CC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12" name="Freeform 29">
              <a:extLst>
                <a:ext uri="{FF2B5EF4-FFF2-40B4-BE49-F238E27FC236}">
                  <a16:creationId xmlns:a16="http://schemas.microsoft.com/office/drawing/2014/main" id="{BE561717-C43F-46C1-BBCE-C830DE4A19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13" name="Freeform 30">
              <a:extLst>
                <a:ext uri="{FF2B5EF4-FFF2-40B4-BE49-F238E27FC236}">
                  <a16:creationId xmlns:a16="http://schemas.microsoft.com/office/drawing/2014/main" id="{CC840BC4-F1CE-4A1B-A1DE-BB922689E2C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14" name="Freeform 31">
              <a:extLst>
                <a:ext uri="{FF2B5EF4-FFF2-40B4-BE49-F238E27FC236}">
                  <a16:creationId xmlns:a16="http://schemas.microsoft.com/office/drawing/2014/main" id="{03B586C7-6126-46E0-9BEF-5227986864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15" name="Freeform 32">
              <a:extLst>
                <a:ext uri="{FF2B5EF4-FFF2-40B4-BE49-F238E27FC236}">
                  <a16:creationId xmlns:a16="http://schemas.microsoft.com/office/drawing/2014/main" id="{45C5C565-0EB6-4E0C-9752-84084CDBB8B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16" name="Rectangle 33">
              <a:extLst>
                <a:ext uri="{FF2B5EF4-FFF2-40B4-BE49-F238E27FC236}">
                  <a16:creationId xmlns:a16="http://schemas.microsoft.com/office/drawing/2014/main" id="{5CABC7BF-500C-4275-9EAA-9563EF43C62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sp>
        <p:sp>
          <p:nvSpPr>
            <p:cNvPr id="417" name="Freeform 34">
              <a:extLst>
                <a:ext uri="{FF2B5EF4-FFF2-40B4-BE49-F238E27FC236}">
                  <a16:creationId xmlns:a16="http://schemas.microsoft.com/office/drawing/2014/main" id="{C7AA982B-BB49-4311-A724-81AAF8ABC30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18" name="Freeform 35">
              <a:extLst>
                <a:ext uri="{FF2B5EF4-FFF2-40B4-BE49-F238E27FC236}">
                  <a16:creationId xmlns:a16="http://schemas.microsoft.com/office/drawing/2014/main" id="{89D49DD1-C07D-4ADD-BD4A-D6AA725758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19" name="Freeform 36">
              <a:extLst>
                <a:ext uri="{FF2B5EF4-FFF2-40B4-BE49-F238E27FC236}">
                  <a16:creationId xmlns:a16="http://schemas.microsoft.com/office/drawing/2014/main" id="{4359B9DB-1A95-4934-A839-A76774D792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20" name="Freeform 37">
              <a:extLst>
                <a:ext uri="{FF2B5EF4-FFF2-40B4-BE49-F238E27FC236}">
                  <a16:creationId xmlns:a16="http://schemas.microsoft.com/office/drawing/2014/main" id="{2B7EEF08-F28B-48E9-BA1D-E61AC62013E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21" name="Freeform 38">
              <a:extLst>
                <a:ext uri="{FF2B5EF4-FFF2-40B4-BE49-F238E27FC236}">
                  <a16:creationId xmlns:a16="http://schemas.microsoft.com/office/drawing/2014/main" id="{E846B9B0-7D1C-4E1B-9256-7F25E8E887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22" name="Freeform 39">
              <a:extLst>
                <a:ext uri="{FF2B5EF4-FFF2-40B4-BE49-F238E27FC236}">
                  <a16:creationId xmlns:a16="http://schemas.microsoft.com/office/drawing/2014/main" id="{E31B0CE6-7913-4D1C-AC18-2ED44DF92F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23" name="Freeform 40">
              <a:extLst>
                <a:ext uri="{FF2B5EF4-FFF2-40B4-BE49-F238E27FC236}">
                  <a16:creationId xmlns:a16="http://schemas.microsoft.com/office/drawing/2014/main" id="{0F3517CE-D006-4218-9BB0-65269371EF5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24" name="Freeform 41">
              <a:extLst>
                <a:ext uri="{FF2B5EF4-FFF2-40B4-BE49-F238E27FC236}">
                  <a16:creationId xmlns:a16="http://schemas.microsoft.com/office/drawing/2014/main" id="{DE7DB798-CAAE-42A3-BDFE-D6AD0E0DAF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25" name="Freeform 42">
              <a:extLst>
                <a:ext uri="{FF2B5EF4-FFF2-40B4-BE49-F238E27FC236}">
                  <a16:creationId xmlns:a16="http://schemas.microsoft.com/office/drawing/2014/main" id="{07A53F87-B4E0-4C4E-B913-D336D8993D6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26" name="Freeform 43">
              <a:extLst>
                <a:ext uri="{FF2B5EF4-FFF2-40B4-BE49-F238E27FC236}">
                  <a16:creationId xmlns:a16="http://schemas.microsoft.com/office/drawing/2014/main" id="{587D3AD0-B188-4D2E-A497-5180C1F225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27" name="Freeform 44">
              <a:extLst>
                <a:ext uri="{FF2B5EF4-FFF2-40B4-BE49-F238E27FC236}">
                  <a16:creationId xmlns:a16="http://schemas.microsoft.com/office/drawing/2014/main" id="{E8B4429B-56DB-4ED5-8296-1C4EB6AE049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28" name="Rectangle 45">
              <a:extLst>
                <a:ext uri="{FF2B5EF4-FFF2-40B4-BE49-F238E27FC236}">
                  <a16:creationId xmlns:a16="http://schemas.microsoft.com/office/drawing/2014/main" id="{ABBE178E-641F-4008-8760-5134D226AA45}"/>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sp>
        <p:sp>
          <p:nvSpPr>
            <p:cNvPr id="429" name="Freeform 46">
              <a:extLst>
                <a:ext uri="{FF2B5EF4-FFF2-40B4-BE49-F238E27FC236}">
                  <a16:creationId xmlns:a16="http://schemas.microsoft.com/office/drawing/2014/main" id="{BB7A09DD-4AE2-4235-BCBA-B52CB79867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30" name="Freeform 47">
              <a:extLst>
                <a:ext uri="{FF2B5EF4-FFF2-40B4-BE49-F238E27FC236}">
                  <a16:creationId xmlns:a16="http://schemas.microsoft.com/office/drawing/2014/main" id="{64DBEF94-3525-4008-AD35-D566A238B94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31" name="Freeform 48">
              <a:extLst>
                <a:ext uri="{FF2B5EF4-FFF2-40B4-BE49-F238E27FC236}">
                  <a16:creationId xmlns:a16="http://schemas.microsoft.com/office/drawing/2014/main" id="{1C0CEBA3-32C8-4D37-BBD0-8863B008E2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32" name="Freeform 49">
              <a:extLst>
                <a:ext uri="{FF2B5EF4-FFF2-40B4-BE49-F238E27FC236}">
                  <a16:creationId xmlns:a16="http://schemas.microsoft.com/office/drawing/2014/main" id="{D12DBC8B-AE05-43C6-BF30-3F9CDADE9BA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33" name="Freeform 50">
              <a:extLst>
                <a:ext uri="{FF2B5EF4-FFF2-40B4-BE49-F238E27FC236}">
                  <a16:creationId xmlns:a16="http://schemas.microsoft.com/office/drawing/2014/main" id="{47D642DC-B097-481B-8F32-671DE6AB565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34" name="Freeform 51">
              <a:extLst>
                <a:ext uri="{FF2B5EF4-FFF2-40B4-BE49-F238E27FC236}">
                  <a16:creationId xmlns:a16="http://schemas.microsoft.com/office/drawing/2014/main" id="{0D7CD8F4-0787-4106-9E76-FF0AFA0ACE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35" name="Freeform 52">
              <a:extLst>
                <a:ext uri="{FF2B5EF4-FFF2-40B4-BE49-F238E27FC236}">
                  <a16:creationId xmlns:a16="http://schemas.microsoft.com/office/drawing/2014/main" id="{3ED06726-52C5-468C-BEA2-0194993F8A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36" name="Freeform 53">
              <a:extLst>
                <a:ext uri="{FF2B5EF4-FFF2-40B4-BE49-F238E27FC236}">
                  <a16:creationId xmlns:a16="http://schemas.microsoft.com/office/drawing/2014/main" id="{1541CE8F-816C-4189-8522-7AAA7EABD80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37" name="Freeform 54">
              <a:extLst>
                <a:ext uri="{FF2B5EF4-FFF2-40B4-BE49-F238E27FC236}">
                  <a16:creationId xmlns:a16="http://schemas.microsoft.com/office/drawing/2014/main" id="{3D0F8D98-15AC-458C-B872-777F4BBF354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38" name="Freeform 55">
              <a:extLst>
                <a:ext uri="{FF2B5EF4-FFF2-40B4-BE49-F238E27FC236}">
                  <a16:creationId xmlns:a16="http://schemas.microsoft.com/office/drawing/2014/main" id="{C9DE1ACE-C20F-4504-B0A1-5A37CA0D11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39" name="Freeform 56">
              <a:extLst>
                <a:ext uri="{FF2B5EF4-FFF2-40B4-BE49-F238E27FC236}">
                  <a16:creationId xmlns:a16="http://schemas.microsoft.com/office/drawing/2014/main" id="{E4BDEE62-868F-49A1-B97A-DE8EDC86F98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40" name="Freeform 57">
              <a:extLst>
                <a:ext uri="{FF2B5EF4-FFF2-40B4-BE49-F238E27FC236}">
                  <a16:creationId xmlns:a16="http://schemas.microsoft.com/office/drawing/2014/main" id="{B71AB3E3-099B-47DC-AD0D-215F18FD34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41" name="Freeform 58">
              <a:extLst>
                <a:ext uri="{FF2B5EF4-FFF2-40B4-BE49-F238E27FC236}">
                  <a16:creationId xmlns:a16="http://schemas.microsoft.com/office/drawing/2014/main" id="{7D4B7844-C6A2-45AA-9147-C1CEC0CB839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grpSp>
      <p:grpSp>
        <p:nvGrpSpPr>
          <p:cNvPr id="24593" name="Group 441">
            <a:extLst>
              <a:ext uri="{FF2B5EF4-FFF2-40B4-BE49-F238E27FC236}">
                <a16:creationId xmlns:a16="http://schemas.microsoft.com/office/drawing/2014/main" id="{176E1971-1C4C-46C8-A821-63766428014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443" name="Freeform 32">
              <a:extLst>
                <a:ext uri="{FF2B5EF4-FFF2-40B4-BE49-F238E27FC236}">
                  <a16:creationId xmlns:a16="http://schemas.microsoft.com/office/drawing/2014/main" id="{35FAC14F-8CA0-40F3-ADE4-31DBF8BD79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44" name="Freeform 33">
              <a:extLst>
                <a:ext uri="{FF2B5EF4-FFF2-40B4-BE49-F238E27FC236}">
                  <a16:creationId xmlns:a16="http://schemas.microsoft.com/office/drawing/2014/main" id="{778F8CB9-0C96-4B66-B943-C5BF1A1B5D1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45" name="Freeform 34">
              <a:extLst>
                <a:ext uri="{FF2B5EF4-FFF2-40B4-BE49-F238E27FC236}">
                  <a16:creationId xmlns:a16="http://schemas.microsoft.com/office/drawing/2014/main" id="{DB1C8E93-74F9-42A0-B326-E06DC9C584E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46" name="Freeform 35">
              <a:extLst>
                <a:ext uri="{FF2B5EF4-FFF2-40B4-BE49-F238E27FC236}">
                  <a16:creationId xmlns:a16="http://schemas.microsoft.com/office/drawing/2014/main" id="{EC6EA429-8E16-49E0-82D7-5846CDA76C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47" name="Freeform 36">
              <a:extLst>
                <a:ext uri="{FF2B5EF4-FFF2-40B4-BE49-F238E27FC236}">
                  <a16:creationId xmlns:a16="http://schemas.microsoft.com/office/drawing/2014/main" id="{8F64C508-2357-44C9-93D8-FC81B85AE2B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48" name="Freeform 37">
              <a:extLst>
                <a:ext uri="{FF2B5EF4-FFF2-40B4-BE49-F238E27FC236}">
                  <a16:creationId xmlns:a16="http://schemas.microsoft.com/office/drawing/2014/main" id="{82F6F3F7-8F51-41B4-AC2B-699593A1FA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49" name="Freeform 38">
              <a:extLst>
                <a:ext uri="{FF2B5EF4-FFF2-40B4-BE49-F238E27FC236}">
                  <a16:creationId xmlns:a16="http://schemas.microsoft.com/office/drawing/2014/main" id="{6F2FC65A-DA31-4602-B324-E53F76BD936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50" name="Freeform 39">
              <a:extLst>
                <a:ext uri="{FF2B5EF4-FFF2-40B4-BE49-F238E27FC236}">
                  <a16:creationId xmlns:a16="http://schemas.microsoft.com/office/drawing/2014/main" id="{0E9B7CF9-E3CC-495E-A513-A8A1C24228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51" name="Freeform 40">
              <a:extLst>
                <a:ext uri="{FF2B5EF4-FFF2-40B4-BE49-F238E27FC236}">
                  <a16:creationId xmlns:a16="http://schemas.microsoft.com/office/drawing/2014/main" id="{35C09477-23EA-4E6A-A8C2-5B447B25E90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52" name="Rectangle 41">
              <a:extLst>
                <a:ext uri="{FF2B5EF4-FFF2-40B4-BE49-F238E27FC236}">
                  <a16:creationId xmlns:a16="http://schemas.microsoft.com/office/drawing/2014/main" id="{80A5D070-0FE6-4F72-8077-E259B2D35AE2}"/>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sp>
      </p:grpSp>
      <p:sp>
        <p:nvSpPr>
          <p:cNvPr id="327" name="Content Placeholder 2">
            <a:extLst>
              <a:ext uri="{FF2B5EF4-FFF2-40B4-BE49-F238E27FC236}">
                <a16:creationId xmlns:a16="http://schemas.microsoft.com/office/drawing/2014/main" id="{33375279-1FF8-4ECE-BC56-2E5482B2EAE2}"/>
              </a:ext>
            </a:extLst>
          </p:cNvPr>
          <p:cNvSpPr>
            <a:spLocks noGrp="1"/>
          </p:cNvSpPr>
          <p:nvPr>
            <p:ph idx="1"/>
          </p:nvPr>
        </p:nvSpPr>
        <p:spPr>
          <a:xfrm>
            <a:off x="5056695" y="2720181"/>
            <a:ext cx="4413737" cy="3541714"/>
          </a:xfrm>
        </p:spPr>
        <p:txBody>
          <a:bodyPr>
            <a:normAutofit/>
          </a:bodyPr>
          <a:lstStyle/>
          <a:p>
            <a:r>
              <a:rPr lang="en-US" dirty="0">
                <a:sym typeface="Wingdings" panose="05000000000000000000" pitchFamily="2" charset="2"/>
              </a:rPr>
              <a:t>Churches  Armenian</a:t>
            </a:r>
            <a:endParaRPr lang="en-US" dirty="0"/>
          </a:p>
        </p:txBody>
      </p:sp>
    </p:spTree>
    <p:extLst>
      <p:ext uri="{BB962C8B-B14F-4D97-AF65-F5344CB8AC3E}">
        <p14:creationId xmlns:p14="http://schemas.microsoft.com/office/powerpoint/2010/main" val="18640247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E839B-A58E-4677-B33D-199DEB6AACFD}"/>
              </a:ext>
            </a:extLst>
          </p:cNvPr>
          <p:cNvSpPr>
            <a:spLocks noGrp="1"/>
          </p:cNvSpPr>
          <p:nvPr>
            <p:ph type="title"/>
          </p:nvPr>
        </p:nvSpPr>
        <p:spPr/>
        <p:txBody>
          <a:bodyPr/>
          <a:lstStyle/>
          <a:p>
            <a:r>
              <a:rPr lang="en-US" dirty="0" err="1"/>
              <a:t>armenian</a:t>
            </a:r>
            <a:endParaRPr lang="en-US" dirty="0"/>
          </a:p>
        </p:txBody>
      </p:sp>
      <p:sp>
        <p:nvSpPr>
          <p:cNvPr id="3" name="Content Placeholder 2">
            <a:extLst>
              <a:ext uri="{FF2B5EF4-FFF2-40B4-BE49-F238E27FC236}">
                <a16:creationId xmlns:a16="http://schemas.microsoft.com/office/drawing/2014/main" id="{194CA46F-09DF-4685-A102-2399C28A3A9E}"/>
              </a:ext>
            </a:extLst>
          </p:cNvPr>
          <p:cNvSpPr>
            <a:spLocks noGrp="1"/>
          </p:cNvSpPr>
          <p:nvPr>
            <p:ph idx="1"/>
          </p:nvPr>
        </p:nvSpPr>
        <p:spPr>
          <a:xfrm>
            <a:off x="1141413" y="1916190"/>
            <a:ext cx="9905999" cy="4687810"/>
          </a:xfrm>
        </p:spPr>
        <p:txBody>
          <a:bodyPr>
            <a:normAutofit lnSpcReduction="10000"/>
          </a:bodyPr>
          <a:lstStyle/>
          <a:p>
            <a:r>
              <a:rPr lang="en-US" dirty="0"/>
              <a:t>Local Churches* </a:t>
            </a:r>
            <a:r>
              <a:rPr lang="en-US" dirty="0">
                <a:sym typeface="Wingdings" panose="05000000000000000000" pitchFamily="2" charset="2"/>
              </a:rPr>
              <a:t> Holy Cross Armenian Catholic Church (Belmont)</a:t>
            </a:r>
          </a:p>
          <a:p>
            <a:r>
              <a:rPr lang="en-US" dirty="0">
                <a:sym typeface="Wingdings" panose="05000000000000000000" pitchFamily="2" charset="2"/>
              </a:rPr>
              <a:t>Languages  Ancient Armenian</a:t>
            </a:r>
          </a:p>
          <a:p>
            <a:r>
              <a:rPr lang="en-US" dirty="0">
                <a:sym typeface="Wingdings" panose="05000000000000000000" pitchFamily="2" charset="2"/>
              </a:rPr>
              <a:t>Key Saints  St. Gregory of Narek, St. Gregory the Illuminator, St. </a:t>
            </a:r>
            <a:r>
              <a:rPr lang="en-US" dirty="0" err="1">
                <a:sym typeface="Wingdings" panose="05000000000000000000" pitchFamily="2" charset="2"/>
              </a:rPr>
              <a:t>Mesrob</a:t>
            </a:r>
            <a:r>
              <a:rPr lang="en-US" dirty="0">
                <a:sym typeface="Wingdings" panose="05000000000000000000" pitchFamily="2" charset="2"/>
              </a:rPr>
              <a:t> </a:t>
            </a:r>
            <a:r>
              <a:rPr lang="en-US" dirty="0" err="1">
                <a:sym typeface="Wingdings" panose="05000000000000000000" pitchFamily="2" charset="2"/>
              </a:rPr>
              <a:t>Mashdotz</a:t>
            </a:r>
            <a:r>
              <a:rPr lang="en-US" dirty="0">
                <a:sym typeface="Wingdings" panose="05000000000000000000" pitchFamily="2" charset="2"/>
              </a:rPr>
              <a:t>, St. </a:t>
            </a:r>
            <a:r>
              <a:rPr lang="en-US" dirty="0" err="1">
                <a:sym typeface="Wingdings" panose="05000000000000000000" pitchFamily="2" charset="2"/>
              </a:rPr>
              <a:t>Nerses</a:t>
            </a:r>
            <a:r>
              <a:rPr lang="en-US" dirty="0">
                <a:sym typeface="Wingdings" panose="05000000000000000000" pitchFamily="2" charset="2"/>
              </a:rPr>
              <a:t> </a:t>
            </a:r>
            <a:r>
              <a:rPr lang="en-US" dirty="0" err="1">
                <a:sym typeface="Wingdings" panose="05000000000000000000" pitchFamily="2" charset="2"/>
              </a:rPr>
              <a:t>Klaietsi</a:t>
            </a:r>
            <a:r>
              <a:rPr lang="en-US" dirty="0">
                <a:sym typeface="Wingdings" panose="05000000000000000000" pitchFamily="2" charset="2"/>
              </a:rPr>
              <a:t>, Blessed </a:t>
            </a:r>
            <a:r>
              <a:rPr lang="en-US" dirty="0" err="1">
                <a:sym typeface="Wingdings" panose="05000000000000000000" pitchFamily="2" charset="2"/>
              </a:rPr>
              <a:t>Gomidas</a:t>
            </a:r>
            <a:r>
              <a:rPr lang="en-US" dirty="0">
                <a:sym typeface="Wingdings" panose="05000000000000000000" pitchFamily="2" charset="2"/>
              </a:rPr>
              <a:t> </a:t>
            </a:r>
            <a:r>
              <a:rPr lang="en-US" dirty="0" err="1">
                <a:sym typeface="Wingdings" panose="05000000000000000000" pitchFamily="2" charset="2"/>
              </a:rPr>
              <a:t>Keumurgian</a:t>
            </a:r>
            <a:r>
              <a:rPr lang="en-US" dirty="0">
                <a:sym typeface="Wingdings" panose="05000000000000000000" pitchFamily="2" charset="2"/>
              </a:rPr>
              <a:t>, Blessed Ignatius </a:t>
            </a:r>
            <a:r>
              <a:rPr lang="en-US" dirty="0" err="1">
                <a:sym typeface="Wingdings" panose="05000000000000000000" pitchFamily="2" charset="2"/>
              </a:rPr>
              <a:t>Shoukrallah</a:t>
            </a:r>
            <a:r>
              <a:rPr lang="en-US" dirty="0">
                <a:sym typeface="Wingdings" panose="05000000000000000000" pitchFamily="2" charset="2"/>
              </a:rPr>
              <a:t> </a:t>
            </a:r>
            <a:r>
              <a:rPr lang="en-US" dirty="0" err="1">
                <a:sym typeface="Wingdings" panose="05000000000000000000" pitchFamily="2" charset="2"/>
              </a:rPr>
              <a:t>Maloyan</a:t>
            </a:r>
            <a:endParaRPr lang="en-US" dirty="0">
              <a:sym typeface="Wingdings" panose="05000000000000000000" pitchFamily="2" charset="2"/>
            </a:endParaRPr>
          </a:p>
          <a:p>
            <a:r>
              <a:rPr lang="en-US" dirty="0">
                <a:sym typeface="Wingdings" panose="05000000000000000000" pitchFamily="2" charset="2"/>
              </a:rPr>
              <a:t>Unique Feasts </a:t>
            </a:r>
          </a:p>
          <a:p>
            <a:pPr lvl="1"/>
            <a:r>
              <a:rPr lang="en-US" dirty="0">
                <a:sym typeface="Wingdings" panose="05000000000000000000" pitchFamily="2" charset="2"/>
              </a:rPr>
              <a:t>Exaltation of the Holy Cross</a:t>
            </a:r>
          </a:p>
          <a:p>
            <a:pPr lvl="1"/>
            <a:r>
              <a:rPr lang="en-US" dirty="0">
                <a:sym typeface="Wingdings" panose="05000000000000000000" pitchFamily="2" charset="2"/>
              </a:rPr>
              <a:t>St. Gregory the Illuminator</a:t>
            </a:r>
          </a:p>
          <a:p>
            <a:pPr lvl="1"/>
            <a:r>
              <a:rPr lang="en-US" dirty="0" err="1">
                <a:sym typeface="Wingdings" panose="05000000000000000000" pitchFamily="2" charset="2"/>
              </a:rPr>
              <a:t>Aratchavorats</a:t>
            </a:r>
            <a:r>
              <a:rPr lang="en-US" dirty="0">
                <a:sym typeface="Wingdings" panose="05000000000000000000" pitchFamily="2" charset="2"/>
              </a:rPr>
              <a:t>  6-8 week long Advent*</a:t>
            </a:r>
          </a:p>
          <a:p>
            <a:pPr lvl="1"/>
            <a:r>
              <a:rPr lang="en-US" dirty="0">
                <a:sym typeface="Wingdings" panose="05000000000000000000" pitchFamily="2" charset="2"/>
              </a:rPr>
              <a:t>2 week long Fast of Nineveh* between Epiphany and </a:t>
            </a:r>
            <a:r>
              <a:rPr lang="en-US" dirty="0" err="1">
                <a:sym typeface="Wingdings" panose="05000000000000000000" pitchFamily="2" charset="2"/>
              </a:rPr>
              <a:t>Bahots</a:t>
            </a:r>
            <a:r>
              <a:rPr lang="en-US" dirty="0">
                <a:sym typeface="Wingdings" panose="05000000000000000000" pitchFamily="2" charset="2"/>
              </a:rPr>
              <a:t> (Lent)	</a:t>
            </a:r>
          </a:p>
          <a:p>
            <a:pPr lvl="1"/>
            <a:endParaRPr lang="en-US" dirty="0"/>
          </a:p>
        </p:txBody>
      </p:sp>
    </p:spTree>
    <p:extLst>
      <p:ext uri="{BB962C8B-B14F-4D97-AF65-F5344CB8AC3E}">
        <p14:creationId xmlns:p14="http://schemas.microsoft.com/office/powerpoint/2010/main" val="8296737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27FCB2-8E5C-4873-9C71-2B6A4A64468C}"/>
              </a:ext>
            </a:extLst>
          </p:cNvPr>
          <p:cNvSpPr>
            <a:spLocks noGrp="1"/>
          </p:cNvSpPr>
          <p:nvPr>
            <p:ph type="title"/>
          </p:nvPr>
        </p:nvSpPr>
        <p:spPr/>
        <p:txBody>
          <a:bodyPr/>
          <a:lstStyle/>
          <a:p>
            <a:r>
              <a:rPr lang="en-US" dirty="0" err="1"/>
              <a:t>armenian</a:t>
            </a:r>
            <a:endParaRPr lang="en-US" dirty="0"/>
          </a:p>
        </p:txBody>
      </p:sp>
      <p:sp>
        <p:nvSpPr>
          <p:cNvPr id="3" name="Content Placeholder 2">
            <a:extLst>
              <a:ext uri="{FF2B5EF4-FFF2-40B4-BE49-F238E27FC236}">
                <a16:creationId xmlns:a16="http://schemas.microsoft.com/office/drawing/2014/main" id="{06D4D17D-8C88-4DF2-91D4-E97C489782BF}"/>
              </a:ext>
            </a:extLst>
          </p:cNvPr>
          <p:cNvSpPr>
            <a:spLocks noGrp="1"/>
          </p:cNvSpPr>
          <p:nvPr>
            <p:ph idx="1"/>
          </p:nvPr>
        </p:nvSpPr>
        <p:spPr>
          <a:xfrm>
            <a:off x="1141412" y="1930400"/>
            <a:ext cx="10160571" cy="4561840"/>
          </a:xfrm>
        </p:spPr>
        <p:txBody>
          <a:bodyPr>
            <a:normAutofit fontScale="92500"/>
          </a:bodyPr>
          <a:lstStyle/>
          <a:p>
            <a:r>
              <a:rPr lang="en-US" sz="2800" dirty="0">
                <a:sym typeface="Wingdings" panose="05000000000000000000" pitchFamily="2" charset="2"/>
              </a:rPr>
              <a:t>Major Points of Distinction</a:t>
            </a:r>
          </a:p>
          <a:p>
            <a:pPr lvl="1"/>
            <a:r>
              <a:rPr lang="en-US" sz="2400" dirty="0">
                <a:sym typeface="Wingdings" panose="05000000000000000000" pitchFamily="2" charset="2"/>
              </a:rPr>
              <a:t>Patriarch a.k.a. Petros  Catholicos Patriarch of Cilicia of Armenian Catholics</a:t>
            </a:r>
          </a:p>
          <a:p>
            <a:pPr lvl="1"/>
            <a:r>
              <a:rPr lang="en-US" sz="2400" dirty="0">
                <a:sym typeface="Wingdings" panose="05000000000000000000" pitchFamily="2" charset="2"/>
              </a:rPr>
              <a:t>Liturgy of St. Gregory the Illuminator*, Divine Liturgy = Mass*</a:t>
            </a:r>
          </a:p>
          <a:p>
            <a:pPr lvl="1"/>
            <a:r>
              <a:rPr lang="en-US" sz="2400" dirty="0">
                <a:sym typeface="Wingdings" panose="05000000000000000000" pitchFamily="2" charset="2"/>
              </a:rPr>
              <a:t>Antidoron* = “blessed bread”, but not consecrated</a:t>
            </a:r>
          </a:p>
          <a:p>
            <a:pPr lvl="1"/>
            <a:r>
              <a:rPr lang="en-US" sz="2400" dirty="0">
                <a:sym typeface="Wingdings" panose="05000000000000000000" pitchFamily="2" charset="2"/>
              </a:rPr>
              <a:t>Curtains separate Sanctuary from congregation, priest wears crown</a:t>
            </a:r>
          </a:p>
          <a:p>
            <a:pPr lvl="1"/>
            <a:r>
              <a:rPr lang="en-US" sz="2400" dirty="0">
                <a:sym typeface="Wingdings" panose="05000000000000000000" pitchFamily="2" charset="2"/>
              </a:rPr>
              <a:t>Council of Nicaea remembered during Liturgy</a:t>
            </a:r>
          </a:p>
          <a:p>
            <a:pPr lvl="1"/>
            <a:r>
              <a:rPr lang="en-US" sz="2400" dirty="0">
                <a:sym typeface="Wingdings" panose="05000000000000000000" pitchFamily="2" charset="2"/>
              </a:rPr>
              <a:t>Weekday Holy Days  following Sunday</a:t>
            </a:r>
          </a:p>
          <a:p>
            <a:pPr lvl="1"/>
            <a:r>
              <a:rPr lang="en-US" sz="2400" dirty="0">
                <a:sym typeface="Wingdings" panose="05000000000000000000" pitchFamily="2" charset="2"/>
              </a:rPr>
              <a:t>The only Church restricted to one people, language, and alphabet</a:t>
            </a:r>
          </a:p>
          <a:p>
            <a:pPr lvl="2"/>
            <a:r>
              <a:rPr lang="en-US" sz="2400" dirty="0">
                <a:sym typeface="Wingdings" panose="05000000000000000000" pitchFamily="2" charset="2"/>
              </a:rPr>
              <a:t>Other rites usually encompass multiple nations, languages, and ethnic groups</a:t>
            </a:r>
          </a:p>
        </p:txBody>
      </p:sp>
    </p:spTree>
    <p:extLst>
      <p:ext uri="{BB962C8B-B14F-4D97-AF65-F5344CB8AC3E}">
        <p14:creationId xmlns:p14="http://schemas.microsoft.com/office/powerpoint/2010/main" val="38916049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3" cstate="email">
            <a:duotone>
              <a:schemeClr val="bg2">
                <a:shade val="88000"/>
                <a:hueMod val="106000"/>
                <a:satMod val="140000"/>
                <a:lumMod val="54000"/>
              </a:schemeClr>
              <a:schemeClr val="bg2">
                <a:tint val="98000"/>
                <a:hueMod val="90000"/>
                <a:satMod val="150000"/>
                <a:lumMod val="160000"/>
              </a:schemeClr>
            </a:duotone>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grpSp>
        <p:nvGrpSpPr>
          <p:cNvPr id="71" name="Group 70">
            <a:extLst>
              <a:ext uri="{FF2B5EF4-FFF2-40B4-BE49-F238E27FC236}">
                <a16:creationId xmlns:a16="http://schemas.microsoft.com/office/drawing/2014/main" id="{74872A0B-8668-4500-9509-EAA581B26C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
            <a:ext cx="12192003" cy="6858001"/>
            <a:chOff x="0" y="-1"/>
            <a:chExt cx="12192003" cy="6858001"/>
          </a:xfrm>
        </p:grpSpPr>
        <p:sp useBgFill="1">
          <p:nvSpPr>
            <p:cNvPr id="72" name="Rectangle 71">
              <a:extLst>
                <a:ext uri="{FF2B5EF4-FFF2-40B4-BE49-F238E27FC236}">
                  <a16:creationId xmlns:a16="http://schemas.microsoft.com/office/drawing/2014/main" id="{8B504305-5526-408E-85F7-F0BA7E527C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 name="Picture 2">
              <a:extLst>
                <a:ext uri="{FF2B5EF4-FFF2-40B4-BE49-F238E27FC236}">
                  <a16:creationId xmlns:a16="http://schemas.microsoft.com/office/drawing/2014/main" id="{5827CE64-2533-45A6-9A39-7D5052E5CEE0}"/>
                </a:ext>
                <a:ext uri="{C183D7F6-B498-43B3-948B-1728B52AA6E4}">
                  <adec:decorative xmlns:adec="http://schemas.microsoft.com/office/drawing/2017/decorative" val="1"/>
                </a:ext>
              </a:extLst>
            </p:cNvPr>
            <p:cNvPicPr>
              <a:picLocks noChangeAspect="1" noChangeArrowheads="1"/>
            </p:cNvPicPr>
            <p:nvPr>
              <p:extLst>
                <p:ext uri="{386F3935-93C4-4BCD-93E2-E3B085C9AB24}">
                  <p16:designElem xmlns:p16="http://schemas.microsoft.com/office/powerpoint/2015/main" val="1"/>
                </p:ext>
              </p:extLst>
            </p:nvPr>
          </p:nvPicPr>
          <p:blipFill>
            <a:blip r:embed="rId4" cstate="email">
              <a:alphaModFix amt="30000"/>
              <a:duotone>
                <a:prstClr val="black"/>
                <a:schemeClr val="tx2">
                  <a:tint val="45000"/>
                  <a:satMod val="400000"/>
                </a:schemeClr>
              </a:duotone>
              <a:extLst>
                <a:ext uri="{28A0092B-C50C-407E-A947-70E740481C1C}">
                  <a14:useLocalDpi xmlns:a14="http://schemas.microsoft.com/office/drawing/2010/main"/>
                </a:ext>
              </a:extLst>
            </a:blip>
            <a:srcRect/>
            <a:stretch>
              <a:fillRect/>
            </a:stretch>
          </p:blipFill>
          <p:spPr bwMode="auto">
            <a:xfrm>
              <a:off x="0" y="-1"/>
              <a:ext cx="12192003" cy="6858001"/>
            </a:xfrm>
            <a:prstGeom prst="rect">
              <a:avLst/>
            </a:prstGeom>
            <a:noFill/>
            <a:extLst>
              <a:ext uri="{909E8E84-426E-40dd-AFC4-6F175D3DCCD1}">
                <a14:hiddenFill xmlns="" xmlns:a16="http://schemas.microsoft.com/office/drawing/2014/main" xmlns:a14="http://schemas.microsoft.com/office/drawing/2010/main" xmlns:p14="http://schemas.microsoft.com/office/powerpoint/2010/main">
                  <a:solidFill>
                    <a:srgbClr val="FFFFFF"/>
                  </a:solidFill>
                </a14:hiddenFill>
              </a:ext>
            </a:extLst>
          </p:spPr>
        </p:pic>
      </p:grpSp>
      <p:sp>
        <p:nvSpPr>
          <p:cNvPr id="2" name="Title 1">
            <a:extLst>
              <a:ext uri="{FF2B5EF4-FFF2-40B4-BE49-F238E27FC236}">
                <a16:creationId xmlns:a16="http://schemas.microsoft.com/office/drawing/2014/main" id="{D455CBFD-658F-4EF4-9D58-3395E456A3E3}"/>
              </a:ext>
            </a:extLst>
          </p:cNvPr>
          <p:cNvSpPr>
            <a:spLocks noGrp="1"/>
          </p:cNvSpPr>
          <p:nvPr>
            <p:ph type="title"/>
          </p:nvPr>
        </p:nvSpPr>
        <p:spPr>
          <a:xfrm>
            <a:off x="6448423" y="-169146"/>
            <a:ext cx="4598985" cy="1478570"/>
          </a:xfrm>
        </p:spPr>
        <p:txBody>
          <a:bodyPr>
            <a:normAutofit/>
          </a:bodyPr>
          <a:lstStyle/>
          <a:p>
            <a:r>
              <a:rPr lang="en-US" dirty="0" err="1"/>
              <a:t>armenian</a:t>
            </a:r>
            <a:endParaRPr lang="en-US" dirty="0"/>
          </a:p>
        </p:txBody>
      </p:sp>
      <p:pic>
        <p:nvPicPr>
          <p:cNvPr id="23554" name="Picture 2">
            <a:extLst>
              <a:ext uri="{FF2B5EF4-FFF2-40B4-BE49-F238E27FC236}">
                <a16:creationId xmlns:a16="http://schemas.microsoft.com/office/drawing/2014/main" id="{3B9DDE05-3991-4612-8B1F-F846F122C633}"/>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5597" y="10"/>
            <a:ext cx="6101597" cy="6857990"/>
          </a:xfrm>
          <a:prstGeom prst="rect">
            <a:avLst/>
          </a:prstGeom>
          <a:noFill/>
          <a:extLst>
            <a:ext uri="{909E8E84-426E-40DD-AFC4-6F175D3DCCD1}">
              <a14:hiddenFill xmlns:a14="http://schemas.microsoft.com/office/drawing/2010/main">
                <a:solidFill>
                  <a:srgbClr val="FFFFFF"/>
                </a:solidFill>
              </a14:hiddenFill>
            </a:ext>
          </a:extLst>
        </p:spPr>
      </p:pic>
      <p:grpSp>
        <p:nvGrpSpPr>
          <p:cNvPr id="75" name="Group 74">
            <a:extLst>
              <a:ext uri="{FF2B5EF4-FFF2-40B4-BE49-F238E27FC236}">
                <a16:creationId xmlns:a16="http://schemas.microsoft.com/office/drawing/2014/main" id="{240590EE-5428-41AA-95B2-96FCC1CE67A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2305051" cy="6858001"/>
            <a:chOff x="0" y="0"/>
            <a:chExt cx="2305051" cy="6858001"/>
          </a:xfrm>
          <a:solidFill>
            <a:schemeClr val="tx1">
              <a:alpha val="70000"/>
            </a:schemeClr>
          </a:solidFill>
          <a:effectLst/>
        </p:grpSpPr>
        <p:sp>
          <p:nvSpPr>
            <p:cNvPr id="76" name="Rectangle 75">
              <a:extLst>
                <a:ext uri="{FF2B5EF4-FFF2-40B4-BE49-F238E27FC236}">
                  <a16:creationId xmlns:a16="http://schemas.microsoft.com/office/drawing/2014/main" id="{494DCC55-99C6-45CF-B357-E3848C809346}"/>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sp>
        <p:sp>
          <p:nvSpPr>
            <p:cNvPr id="77" name="Freeform 6">
              <a:extLst>
                <a:ext uri="{FF2B5EF4-FFF2-40B4-BE49-F238E27FC236}">
                  <a16:creationId xmlns:a16="http://schemas.microsoft.com/office/drawing/2014/main" id="{63D64E32-FF0C-4665-B9D8-D1ECAAE5BA4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78" name="Freeform 7">
              <a:extLst>
                <a:ext uri="{FF2B5EF4-FFF2-40B4-BE49-F238E27FC236}">
                  <a16:creationId xmlns:a16="http://schemas.microsoft.com/office/drawing/2014/main" id="{3675001D-3840-4589-8190-505A7F52F0A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79" name="Rectangle 78">
              <a:extLst>
                <a:ext uri="{FF2B5EF4-FFF2-40B4-BE49-F238E27FC236}">
                  <a16:creationId xmlns:a16="http://schemas.microsoft.com/office/drawing/2014/main" id="{19E34E87-395F-4023-A80E-D1CBAAEBD9B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sp>
        <p:sp>
          <p:nvSpPr>
            <p:cNvPr id="80" name="Freeform 9">
              <a:extLst>
                <a:ext uri="{FF2B5EF4-FFF2-40B4-BE49-F238E27FC236}">
                  <a16:creationId xmlns:a16="http://schemas.microsoft.com/office/drawing/2014/main" id="{6FB1B38F-1B92-41C3-AA1D-6D6440FB0D7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81" name="Freeform 10">
              <a:extLst>
                <a:ext uri="{FF2B5EF4-FFF2-40B4-BE49-F238E27FC236}">
                  <a16:creationId xmlns:a16="http://schemas.microsoft.com/office/drawing/2014/main" id="{02FBE453-FBD2-4348-8DDA-4A023444EC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82" name="Freeform 11">
              <a:extLst>
                <a:ext uri="{FF2B5EF4-FFF2-40B4-BE49-F238E27FC236}">
                  <a16:creationId xmlns:a16="http://schemas.microsoft.com/office/drawing/2014/main" id="{60D719E8-BF78-4F42-B9D1-7F5E02A369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83" name="Freeform 12">
              <a:extLst>
                <a:ext uri="{FF2B5EF4-FFF2-40B4-BE49-F238E27FC236}">
                  <a16:creationId xmlns:a16="http://schemas.microsoft.com/office/drawing/2014/main" id="{5EC70737-9C19-4CF5-84DA-B22A960D53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84" name="Freeform 13">
              <a:extLst>
                <a:ext uri="{FF2B5EF4-FFF2-40B4-BE49-F238E27FC236}">
                  <a16:creationId xmlns:a16="http://schemas.microsoft.com/office/drawing/2014/main" id="{88FD042E-E56E-4360-9620-F811AB9A33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85" name="Freeform 14">
              <a:extLst>
                <a:ext uri="{FF2B5EF4-FFF2-40B4-BE49-F238E27FC236}">
                  <a16:creationId xmlns:a16="http://schemas.microsoft.com/office/drawing/2014/main" id="{18F15D2B-0812-46F6-B0F4-6A6714B543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86" name="Freeform 15">
              <a:extLst>
                <a:ext uri="{FF2B5EF4-FFF2-40B4-BE49-F238E27FC236}">
                  <a16:creationId xmlns:a16="http://schemas.microsoft.com/office/drawing/2014/main" id="{0C2F2A50-98DD-4F92-BDFE-B72E2357667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87" name="Freeform 16">
              <a:extLst>
                <a:ext uri="{FF2B5EF4-FFF2-40B4-BE49-F238E27FC236}">
                  <a16:creationId xmlns:a16="http://schemas.microsoft.com/office/drawing/2014/main" id="{473541D9-6DAE-4718-97D4-8952F4E7CC8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88" name="Freeform 17">
              <a:extLst>
                <a:ext uri="{FF2B5EF4-FFF2-40B4-BE49-F238E27FC236}">
                  <a16:creationId xmlns:a16="http://schemas.microsoft.com/office/drawing/2014/main" id="{3A56C5E9-011C-44D2-AF94-3BF5420433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89" name="Freeform 18">
              <a:extLst>
                <a:ext uri="{FF2B5EF4-FFF2-40B4-BE49-F238E27FC236}">
                  <a16:creationId xmlns:a16="http://schemas.microsoft.com/office/drawing/2014/main" id="{CD279E0E-1CD5-4F41-96A5-3A09707E810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90" name="Freeform 19">
              <a:extLst>
                <a:ext uri="{FF2B5EF4-FFF2-40B4-BE49-F238E27FC236}">
                  <a16:creationId xmlns:a16="http://schemas.microsoft.com/office/drawing/2014/main" id="{F5A6F094-9E54-4985-8738-D2067A4F07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91" name="Freeform 20">
              <a:extLst>
                <a:ext uri="{FF2B5EF4-FFF2-40B4-BE49-F238E27FC236}">
                  <a16:creationId xmlns:a16="http://schemas.microsoft.com/office/drawing/2014/main" id="{99D51F59-FA93-490E-B9CF-97BB63747C9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92" name="Freeform 21">
              <a:extLst>
                <a:ext uri="{FF2B5EF4-FFF2-40B4-BE49-F238E27FC236}">
                  <a16:creationId xmlns:a16="http://schemas.microsoft.com/office/drawing/2014/main" id="{3CD83DC6-F4A0-4A4D-AAC3-83983F960DC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93" name="Freeform 22">
              <a:extLst>
                <a:ext uri="{FF2B5EF4-FFF2-40B4-BE49-F238E27FC236}">
                  <a16:creationId xmlns:a16="http://schemas.microsoft.com/office/drawing/2014/main" id="{6E9B4028-C74F-4631-8312-68B30E6E62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94" name="Freeform 23">
              <a:extLst>
                <a:ext uri="{FF2B5EF4-FFF2-40B4-BE49-F238E27FC236}">
                  <a16:creationId xmlns:a16="http://schemas.microsoft.com/office/drawing/2014/main" id="{1E3337C9-1DDE-4E2E-8519-7D2C23C95FE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95" name="Freeform 24">
              <a:extLst>
                <a:ext uri="{FF2B5EF4-FFF2-40B4-BE49-F238E27FC236}">
                  <a16:creationId xmlns:a16="http://schemas.microsoft.com/office/drawing/2014/main" id="{754A526E-6EC0-458A-9C4C-008F6749CDD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96" name="Freeform 25">
              <a:extLst>
                <a:ext uri="{FF2B5EF4-FFF2-40B4-BE49-F238E27FC236}">
                  <a16:creationId xmlns:a16="http://schemas.microsoft.com/office/drawing/2014/main" id="{6A3DA723-7448-48CF-8BD2-FED2D4FED5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97" name="Freeform 26">
              <a:extLst>
                <a:ext uri="{FF2B5EF4-FFF2-40B4-BE49-F238E27FC236}">
                  <a16:creationId xmlns:a16="http://schemas.microsoft.com/office/drawing/2014/main" id="{9B506EC1-D8A8-4532-B78B-A236567EE05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98" name="Freeform 27">
              <a:extLst>
                <a:ext uri="{FF2B5EF4-FFF2-40B4-BE49-F238E27FC236}">
                  <a16:creationId xmlns:a16="http://schemas.microsoft.com/office/drawing/2014/main" id="{AA9DFB36-74F4-4977-ABC5-3257EDA331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99" name="Freeform 28">
              <a:extLst>
                <a:ext uri="{FF2B5EF4-FFF2-40B4-BE49-F238E27FC236}">
                  <a16:creationId xmlns:a16="http://schemas.microsoft.com/office/drawing/2014/main" id="{966A7FBA-BB79-4AF0-90C2-5F2BC9F2D1D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00" name="Freeform 29">
              <a:extLst>
                <a:ext uri="{FF2B5EF4-FFF2-40B4-BE49-F238E27FC236}">
                  <a16:creationId xmlns:a16="http://schemas.microsoft.com/office/drawing/2014/main" id="{23BB8A47-FF1B-44E5-8D93-7ADF37F1D7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01" name="Freeform 30">
              <a:extLst>
                <a:ext uri="{FF2B5EF4-FFF2-40B4-BE49-F238E27FC236}">
                  <a16:creationId xmlns:a16="http://schemas.microsoft.com/office/drawing/2014/main" id="{E463E1B7-7BED-4425-95B7-F6F75F87335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02" name="Freeform 31">
              <a:extLst>
                <a:ext uri="{FF2B5EF4-FFF2-40B4-BE49-F238E27FC236}">
                  <a16:creationId xmlns:a16="http://schemas.microsoft.com/office/drawing/2014/main" id="{749D0675-4397-4610-9807-2F7C1CC942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03" name="Freeform 32">
              <a:extLst>
                <a:ext uri="{FF2B5EF4-FFF2-40B4-BE49-F238E27FC236}">
                  <a16:creationId xmlns:a16="http://schemas.microsoft.com/office/drawing/2014/main" id="{DE7617CF-8919-43C3-9557-08D67C7DAF2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04" name="Rectangle 103">
              <a:extLst>
                <a:ext uri="{FF2B5EF4-FFF2-40B4-BE49-F238E27FC236}">
                  <a16:creationId xmlns:a16="http://schemas.microsoft.com/office/drawing/2014/main" id="{3DB68720-7E37-4930-9900-8632140D62B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sp>
        <p:sp>
          <p:nvSpPr>
            <p:cNvPr id="105" name="Freeform 34">
              <a:extLst>
                <a:ext uri="{FF2B5EF4-FFF2-40B4-BE49-F238E27FC236}">
                  <a16:creationId xmlns:a16="http://schemas.microsoft.com/office/drawing/2014/main" id="{202F13DF-5B76-468E-A95E-80780788BD0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06" name="Freeform 35">
              <a:extLst>
                <a:ext uri="{FF2B5EF4-FFF2-40B4-BE49-F238E27FC236}">
                  <a16:creationId xmlns:a16="http://schemas.microsoft.com/office/drawing/2014/main" id="{219143C2-6062-4C2C-9563-6534108E35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07" name="Freeform 36">
              <a:extLst>
                <a:ext uri="{FF2B5EF4-FFF2-40B4-BE49-F238E27FC236}">
                  <a16:creationId xmlns:a16="http://schemas.microsoft.com/office/drawing/2014/main" id="{38413A0C-26DB-479B-B747-1D81361007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08" name="Freeform 37">
              <a:extLst>
                <a:ext uri="{FF2B5EF4-FFF2-40B4-BE49-F238E27FC236}">
                  <a16:creationId xmlns:a16="http://schemas.microsoft.com/office/drawing/2014/main" id="{CB526B5F-4FAA-4B4C-8AF8-B98EC74A3D2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09" name="Freeform 38">
              <a:extLst>
                <a:ext uri="{FF2B5EF4-FFF2-40B4-BE49-F238E27FC236}">
                  <a16:creationId xmlns:a16="http://schemas.microsoft.com/office/drawing/2014/main" id="{54FFF88E-6D69-4AE9-8378-D16419155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10" name="Freeform 39">
              <a:extLst>
                <a:ext uri="{FF2B5EF4-FFF2-40B4-BE49-F238E27FC236}">
                  <a16:creationId xmlns:a16="http://schemas.microsoft.com/office/drawing/2014/main" id="{8008115A-CE00-4E36-BAF1-B511F21E83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11" name="Freeform 40">
              <a:extLst>
                <a:ext uri="{FF2B5EF4-FFF2-40B4-BE49-F238E27FC236}">
                  <a16:creationId xmlns:a16="http://schemas.microsoft.com/office/drawing/2014/main" id="{2935DB29-6F85-47D8-863C-11386389DBF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12" name="Freeform 41">
              <a:extLst>
                <a:ext uri="{FF2B5EF4-FFF2-40B4-BE49-F238E27FC236}">
                  <a16:creationId xmlns:a16="http://schemas.microsoft.com/office/drawing/2014/main" id="{4FB8E51B-1AC1-4671-B181-473C29BECD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13" name="Freeform 42">
              <a:extLst>
                <a:ext uri="{FF2B5EF4-FFF2-40B4-BE49-F238E27FC236}">
                  <a16:creationId xmlns:a16="http://schemas.microsoft.com/office/drawing/2014/main" id="{91E6AE4F-959F-4ED7-A199-8C0307E40EA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14" name="Freeform 43">
              <a:extLst>
                <a:ext uri="{FF2B5EF4-FFF2-40B4-BE49-F238E27FC236}">
                  <a16:creationId xmlns:a16="http://schemas.microsoft.com/office/drawing/2014/main" id="{A0445E55-0009-44A5-AA6A-350D9D48A2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15" name="Freeform 44">
              <a:extLst>
                <a:ext uri="{FF2B5EF4-FFF2-40B4-BE49-F238E27FC236}">
                  <a16:creationId xmlns:a16="http://schemas.microsoft.com/office/drawing/2014/main" id="{B5291C75-4ECA-4829-B824-5725C329057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16" name="Rectangle 115">
              <a:extLst>
                <a:ext uri="{FF2B5EF4-FFF2-40B4-BE49-F238E27FC236}">
                  <a16:creationId xmlns:a16="http://schemas.microsoft.com/office/drawing/2014/main" id="{6793376D-3E7C-4F04-8BC8-EC4820622BE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sp>
        <p:sp>
          <p:nvSpPr>
            <p:cNvPr id="117" name="Freeform 46">
              <a:extLst>
                <a:ext uri="{FF2B5EF4-FFF2-40B4-BE49-F238E27FC236}">
                  <a16:creationId xmlns:a16="http://schemas.microsoft.com/office/drawing/2014/main" id="{3596510A-5528-445D-AFEA-6E3F89BA84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18" name="Freeform 47">
              <a:extLst>
                <a:ext uri="{FF2B5EF4-FFF2-40B4-BE49-F238E27FC236}">
                  <a16:creationId xmlns:a16="http://schemas.microsoft.com/office/drawing/2014/main" id="{E1B69479-D8C9-4E2E-A931-4D49C4FD76D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19" name="Freeform 48">
              <a:extLst>
                <a:ext uri="{FF2B5EF4-FFF2-40B4-BE49-F238E27FC236}">
                  <a16:creationId xmlns:a16="http://schemas.microsoft.com/office/drawing/2014/main" id="{0A759A2E-A8B1-44C8-B3F9-A16714C895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20" name="Freeform 49">
              <a:extLst>
                <a:ext uri="{FF2B5EF4-FFF2-40B4-BE49-F238E27FC236}">
                  <a16:creationId xmlns:a16="http://schemas.microsoft.com/office/drawing/2014/main" id="{6C2B3B3C-1DC9-4352-BB73-801976C8F51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21" name="Freeform 50">
              <a:extLst>
                <a:ext uri="{FF2B5EF4-FFF2-40B4-BE49-F238E27FC236}">
                  <a16:creationId xmlns:a16="http://schemas.microsoft.com/office/drawing/2014/main" id="{EE22E3A8-5789-4189-9AC7-98D6826B03D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22" name="Freeform 51">
              <a:extLst>
                <a:ext uri="{FF2B5EF4-FFF2-40B4-BE49-F238E27FC236}">
                  <a16:creationId xmlns:a16="http://schemas.microsoft.com/office/drawing/2014/main" id="{9AC0FC74-D003-4D0D-9CAF-F6A03739E2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23" name="Freeform 52">
              <a:extLst>
                <a:ext uri="{FF2B5EF4-FFF2-40B4-BE49-F238E27FC236}">
                  <a16:creationId xmlns:a16="http://schemas.microsoft.com/office/drawing/2014/main" id="{126C2057-02E1-4348-ABEB-EAC063A17E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24" name="Freeform 53">
              <a:extLst>
                <a:ext uri="{FF2B5EF4-FFF2-40B4-BE49-F238E27FC236}">
                  <a16:creationId xmlns:a16="http://schemas.microsoft.com/office/drawing/2014/main" id="{5150586D-D743-4392-844F-F2AFCCE6493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25" name="Freeform 54">
              <a:extLst>
                <a:ext uri="{FF2B5EF4-FFF2-40B4-BE49-F238E27FC236}">
                  <a16:creationId xmlns:a16="http://schemas.microsoft.com/office/drawing/2014/main" id="{9E5B157A-534E-4879-8013-D02864E76F5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26" name="Freeform 55">
              <a:extLst>
                <a:ext uri="{FF2B5EF4-FFF2-40B4-BE49-F238E27FC236}">
                  <a16:creationId xmlns:a16="http://schemas.microsoft.com/office/drawing/2014/main" id="{CEE2DD73-7E8C-4F26-8E93-8C32D11B26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27" name="Freeform 56">
              <a:extLst>
                <a:ext uri="{FF2B5EF4-FFF2-40B4-BE49-F238E27FC236}">
                  <a16:creationId xmlns:a16="http://schemas.microsoft.com/office/drawing/2014/main" id="{908CAC5F-DD8E-4A58-BD4C-6D8D29FA492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28" name="Freeform 57">
              <a:extLst>
                <a:ext uri="{FF2B5EF4-FFF2-40B4-BE49-F238E27FC236}">
                  <a16:creationId xmlns:a16="http://schemas.microsoft.com/office/drawing/2014/main" id="{20F130CF-281E-408C-9884-5F8B22CA1D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29" name="Freeform 58">
              <a:extLst>
                <a:ext uri="{FF2B5EF4-FFF2-40B4-BE49-F238E27FC236}">
                  <a16:creationId xmlns:a16="http://schemas.microsoft.com/office/drawing/2014/main" id="{3BC78068-9115-4D5D-9B2B-6F9BD9C2969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grpSp>
      <p:sp>
        <p:nvSpPr>
          <p:cNvPr id="3" name="Content Placeholder 2">
            <a:extLst>
              <a:ext uri="{FF2B5EF4-FFF2-40B4-BE49-F238E27FC236}">
                <a16:creationId xmlns:a16="http://schemas.microsoft.com/office/drawing/2014/main" id="{47CE0A19-2183-4B4F-AC42-3DC9EA5AACE8}"/>
              </a:ext>
            </a:extLst>
          </p:cNvPr>
          <p:cNvSpPr>
            <a:spLocks noGrp="1"/>
          </p:cNvSpPr>
          <p:nvPr>
            <p:ph idx="1"/>
          </p:nvPr>
        </p:nvSpPr>
        <p:spPr>
          <a:xfrm>
            <a:off x="6504519" y="1112176"/>
            <a:ext cx="5238750" cy="4611423"/>
          </a:xfrm>
        </p:spPr>
        <p:txBody>
          <a:bodyPr>
            <a:normAutofit lnSpcReduction="10000"/>
          </a:bodyPr>
          <a:lstStyle/>
          <a:p>
            <a:pPr>
              <a:lnSpc>
                <a:spcPct val="110000"/>
              </a:lnSpc>
            </a:pPr>
            <a:r>
              <a:rPr lang="en-US" sz="1800" dirty="0"/>
              <a:t>Historical Notes</a:t>
            </a:r>
          </a:p>
          <a:p>
            <a:pPr lvl="1">
              <a:lnSpc>
                <a:spcPct val="110000"/>
              </a:lnSpc>
            </a:pPr>
            <a:r>
              <a:rPr lang="en-US" sz="1800" dirty="0"/>
              <a:t>Armenian Genocide </a:t>
            </a:r>
            <a:r>
              <a:rPr lang="en-US" sz="1800" dirty="0">
                <a:sym typeface="Wingdings" panose="05000000000000000000" pitchFamily="2" charset="2"/>
              </a:rPr>
              <a:t> post WWI massacre of Armenians by Ottoman Empire, mostly Christians</a:t>
            </a:r>
          </a:p>
          <a:p>
            <a:pPr lvl="1">
              <a:lnSpc>
                <a:spcPct val="110000"/>
              </a:lnSpc>
            </a:pPr>
            <a:r>
              <a:rPr lang="en-US" sz="1800" dirty="0">
                <a:sym typeface="Wingdings" panose="05000000000000000000" pitchFamily="2" charset="2"/>
              </a:rPr>
              <a:t>Council of Chalcedon, 451  Armenian church split off, partially reunited in Cilicia in 1198, not fully reunited until 1740*</a:t>
            </a:r>
            <a:endParaRPr lang="en-US" sz="1800" dirty="0"/>
          </a:p>
          <a:p>
            <a:pPr>
              <a:lnSpc>
                <a:spcPct val="110000"/>
              </a:lnSpc>
            </a:pPr>
            <a:r>
              <a:rPr lang="en-US" sz="1800" dirty="0"/>
              <a:t>Interesting Reading</a:t>
            </a:r>
          </a:p>
          <a:p>
            <a:pPr lvl="1">
              <a:lnSpc>
                <a:spcPct val="110000"/>
              </a:lnSpc>
            </a:pPr>
            <a:r>
              <a:rPr lang="en-US" sz="1800" dirty="0">
                <a:hlinkClick r:id="rId6"/>
              </a:rPr>
              <a:t>Pope Francis Recalls Slaughter of Armenians in ‘First Genocide of the 20th Century’, </a:t>
            </a:r>
            <a:r>
              <a:rPr lang="en-US" sz="1800" dirty="0"/>
              <a:t>NCR</a:t>
            </a:r>
          </a:p>
          <a:p>
            <a:pPr lvl="1">
              <a:lnSpc>
                <a:spcPct val="110000"/>
              </a:lnSpc>
            </a:pPr>
            <a:r>
              <a:rPr lang="en-US" sz="1800" i="1" dirty="0"/>
              <a:t>The Eastern Catholic Churches</a:t>
            </a:r>
            <a:r>
              <a:rPr lang="en-US" sz="1800" dirty="0"/>
              <a:t> by Fr. Ronald Robertson</a:t>
            </a:r>
          </a:p>
          <a:p>
            <a:pPr lvl="1">
              <a:lnSpc>
                <a:spcPct val="110000"/>
              </a:lnSpc>
            </a:pPr>
            <a:r>
              <a:rPr lang="en-US" sz="1800" i="1" dirty="0"/>
              <a:t>The Book of Prayers </a:t>
            </a:r>
            <a:r>
              <a:rPr lang="en-US" sz="1800" dirty="0"/>
              <a:t>by St. Gregory of Narek</a:t>
            </a:r>
          </a:p>
          <a:p>
            <a:pPr lvl="1">
              <a:lnSpc>
                <a:spcPct val="110000"/>
              </a:lnSpc>
            </a:pPr>
            <a:r>
              <a:rPr lang="en-US" sz="1800" dirty="0">
                <a:hlinkClick r:id="rId7"/>
              </a:rPr>
              <a:t>Armenian Catholic Eparchy of </a:t>
            </a:r>
            <a:r>
              <a:rPr lang="en-US" sz="1800" dirty="0" err="1">
                <a:hlinkClick r:id="rId7"/>
              </a:rPr>
              <a:t>Nareg</a:t>
            </a:r>
            <a:r>
              <a:rPr lang="en-US" sz="1800" dirty="0">
                <a:hlinkClick r:id="rId7"/>
              </a:rPr>
              <a:t> – US and Canada Diocese for Armenian CC</a:t>
            </a:r>
            <a:r>
              <a:rPr lang="en-US" sz="1400" dirty="0"/>
              <a:t>	</a:t>
            </a:r>
            <a:endParaRPr lang="en-US" sz="1400" i="1" dirty="0"/>
          </a:p>
        </p:txBody>
      </p:sp>
      <p:pic>
        <p:nvPicPr>
          <p:cNvPr id="63" name="Picture 62" descr="A close up of a sign&#10;&#10;Description automatically generated">
            <a:extLst>
              <a:ext uri="{FF2B5EF4-FFF2-40B4-BE49-F238E27FC236}">
                <a16:creationId xmlns:a16="http://schemas.microsoft.com/office/drawing/2014/main" id="{A4C625EA-A393-4683-8476-9AE22D267684}"/>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0673798" y="5339798"/>
            <a:ext cx="1518202" cy="1518202"/>
          </a:xfrm>
          <a:prstGeom prst="rect">
            <a:avLst/>
          </a:prstGeom>
        </p:spPr>
      </p:pic>
    </p:spTree>
    <p:extLst>
      <p:ext uri="{BB962C8B-B14F-4D97-AF65-F5344CB8AC3E}">
        <p14:creationId xmlns:p14="http://schemas.microsoft.com/office/powerpoint/2010/main" val="40743224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2" cstate="email">
            <a:duotone>
              <a:schemeClr val="bg2">
                <a:shade val="88000"/>
                <a:hueMod val="106000"/>
                <a:satMod val="140000"/>
                <a:lumMod val="54000"/>
              </a:schemeClr>
              <a:schemeClr val="bg2">
                <a:tint val="98000"/>
                <a:hueMod val="90000"/>
                <a:satMod val="150000"/>
                <a:lumMod val="160000"/>
              </a:schemeClr>
            </a:duotone>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grpSp>
        <p:nvGrpSpPr>
          <p:cNvPr id="73" name="Group 72">
            <a:extLst>
              <a:ext uri="{FF2B5EF4-FFF2-40B4-BE49-F238E27FC236}">
                <a16:creationId xmlns:a16="http://schemas.microsoft.com/office/drawing/2014/main" id="{2C113195-43EA-4B6A-B281-C0458D92634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
            <a:ext cx="12192003" cy="6858001"/>
            <a:chOff x="0" y="-1"/>
            <a:chExt cx="12192003" cy="6858001"/>
          </a:xfrm>
        </p:grpSpPr>
        <p:sp useBgFill="1">
          <p:nvSpPr>
            <p:cNvPr id="74" name="Rectangle 73">
              <a:extLst>
                <a:ext uri="{FF2B5EF4-FFF2-40B4-BE49-F238E27FC236}">
                  <a16:creationId xmlns:a16="http://schemas.microsoft.com/office/drawing/2014/main" id="{27DEAF6E-67FE-4877-B38B-0F2BF78576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5" name="Picture 2">
              <a:extLst>
                <a:ext uri="{FF2B5EF4-FFF2-40B4-BE49-F238E27FC236}">
                  <a16:creationId xmlns:a16="http://schemas.microsoft.com/office/drawing/2014/main" id="{F60C980E-E723-46CF-9296-C7BBA4DB83C8}"/>
                </a:ext>
                <a:ext uri="{C183D7F6-B498-43B3-948B-1728B52AA6E4}">
                  <adec:decorative xmlns:adec="http://schemas.microsoft.com/office/drawing/2017/decorative" val="1"/>
                </a:ext>
              </a:extLst>
            </p:cNvPr>
            <p:cNvPicPr>
              <a:picLocks noChangeAspect="1" noChangeArrowheads="1"/>
            </p:cNvPicPr>
            <p:nvPr>
              <p:extLst>
                <p:ext uri="{386F3935-93C4-4BCD-93E2-E3B085C9AB24}">
                  <p16:designElem xmlns:p16="http://schemas.microsoft.com/office/powerpoint/2015/main" val="1"/>
                </p:ext>
              </p:extLst>
            </p:nvPr>
          </p:nvPicPr>
          <p:blipFill>
            <a:blip r:embed="rId3" cstate="email">
              <a:alphaModFix amt="30000"/>
              <a:duotone>
                <a:prstClr val="black"/>
                <a:schemeClr val="tx2">
                  <a:tint val="45000"/>
                  <a:satMod val="400000"/>
                </a:schemeClr>
              </a:duotone>
              <a:extLst>
                <a:ext uri="{28A0092B-C50C-407E-A947-70E740481C1C}">
                  <a14:useLocalDpi xmlns:a14="http://schemas.microsoft.com/office/drawing/2010/main"/>
                </a:ext>
              </a:extLst>
            </a:blip>
            <a:srcRect/>
            <a:stretch>
              <a:fillRect/>
            </a:stretch>
          </p:blipFill>
          <p:spPr bwMode="auto">
            <a:xfrm>
              <a:off x="0" y="-1"/>
              <a:ext cx="12192003" cy="6858001"/>
            </a:xfrm>
            <a:prstGeom prst="rect">
              <a:avLst/>
            </a:prstGeom>
            <a:noFill/>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grpSp>
      <p:grpSp>
        <p:nvGrpSpPr>
          <p:cNvPr id="77" name="Group 76">
            <a:extLst>
              <a:ext uri="{FF2B5EF4-FFF2-40B4-BE49-F238E27FC236}">
                <a16:creationId xmlns:a16="http://schemas.microsoft.com/office/drawing/2014/main" id="{98D36904-1712-4C81-B063-66E1D4777F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640302"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78" name="Rectangle 5">
              <a:extLst>
                <a:ext uri="{FF2B5EF4-FFF2-40B4-BE49-F238E27FC236}">
                  <a16:creationId xmlns:a16="http://schemas.microsoft.com/office/drawing/2014/main" id="{BEA28722-E2AF-4D8D-9E59-65B94630A3D3}"/>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79" name="Freeform 6">
              <a:extLst>
                <a:ext uri="{FF2B5EF4-FFF2-40B4-BE49-F238E27FC236}">
                  <a16:creationId xmlns:a16="http://schemas.microsoft.com/office/drawing/2014/main" id="{A279E077-7DAF-4B93-BE2C-98F6B13A117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0" name="Freeform 7">
              <a:extLst>
                <a:ext uri="{FF2B5EF4-FFF2-40B4-BE49-F238E27FC236}">
                  <a16:creationId xmlns:a16="http://schemas.microsoft.com/office/drawing/2014/main" id="{E78603D6-020D-4269-95E5-2E17499DA51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1" name="Rectangle 8">
              <a:extLst>
                <a:ext uri="{FF2B5EF4-FFF2-40B4-BE49-F238E27FC236}">
                  <a16:creationId xmlns:a16="http://schemas.microsoft.com/office/drawing/2014/main" id="{CE9500AA-AB8C-4023-967A-11555F0F48C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82" name="Freeform 9">
              <a:extLst>
                <a:ext uri="{FF2B5EF4-FFF2-40B4-BE49-F238E27FC236}">
                  <a16:creationId xmlns:a16="http://schemas.microsoft.com/office/drawing/2014/main" id="{1B716630-BD94-436E-9E9C-5D534092DF0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3" name="Freeform 10">
              <a:extLst>
                <a:ext uri="{FF2B5EF4-FFF2-40B4-BE49-F238E27FC236}">
                  <a16:creationId xmlns:a16="http://schemas.microsoft.com/office/drawing/2014/main" id="{4CE6FCD2-8177-4A45-88ED-A2B986102D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4" name="Freeform 11">
              <a:extLst>
                <a:ext uri="{FF2B5EF4-FFF2-40B4-BE49-F238E27FC236}">
                  <a16:creationId xmlns:a16="http://schemas.microsoft.com/office/drawing/2014/main" id="{E32BEED2-100A-48B2-B552-07B54EEC48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5" name="Freeform 12">
              <a:extLst>
                <a:ext uri="{FF2B5EF4-FFF2-40B4-BE49-F238E27FC236}">
                  <a16:creationId xmlns:a16="http://schemas.microsoft.com/office/drawing/2014/main" id="{839DB29D-A8C6-484A-A747-14733D5B3C9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6" name="Freeform 13">
              <a:extLst>
                <a:ext uri="{FF2B5EF4-FFF2-40B4-BE49-F238E27FC236}">
                  <a16:creationId xmlns:a16="http://schemas.microsoft.com/office/drawing/2014/main" id="{B1A468B2-ABD1-447D-89DC-7A9CFBBCBA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7" name="Freeform 14">
              <a:extLst>
                <a:ext uri="{FF2B5EF4-FFF2-40B4-BE49-F238E27FC236}">
                  <a16:creationId xmlns:a16="http://schemas.microsoft.com/office/drawing/2014/main" id="{219C1A45-C8B0-48AE-B5A9-A1B40B43BB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8" name="Freeform 15">
              <a:extLst>
                <a:ext uri="{FF2B5EF4-FFF2-40B4-BE49-F238E27FC236}">
                  <a16:creationId xmlns:a16="http://schemas.microsoft.com/office/drawing/2014/main" id="{F2910D68-E982-47F7-A53C-ABA0CB34F7A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9" name="Freeform 16">
              <a:extLst>
                <a:ext uri="{FF2B5EF4-FFF2-40B4-BE49-F238E27FC236}">
                  <a16:creationId xmlns:a16="http://schemas.microsoft.com/office/drawing/2014/main" id="{C4B84BAD-BCB3-4BF2-8A3C-3391BF4AB65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0" name="Freeform 17">
              <a:extLst>
                <a:ext uri="{FF2B5EF4-FFF2-40B4-BE49-F238E27FC236}">
                  <a16:creationId xmlns:a16="http://schemas.microsoft.com/office/drawing/2014/main" id="{522D8CE7-E27B-4BAE-962D-AAC0D66E48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1" name="Freeform 18">
              <a:extLst>
                <a:ext uri="{FF2B5EF4-FFF2-40B4-BE49-F238E27FC236}">
                  <a16:creationId xmlns:a16="http://schemas.microsoft.com/office/drawing/2014/main" id="{1042B4B5-2D6F-405A-A112-D5F96027E95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2" name="Freeform 19">
              <a:extLst>
                <a:ext uri="{FF2B5EF4-FFF2-40B4-BE49-F238E27FC236}">
                  <a16:creationId xmlns:a16="http://schemas.microsoft.com/office/drawing/2014/main" id="{199F606E-DC72-4CAF-AFF2-58FA0121E6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3" name="Freeform 20">
              <a:extLst>
                <a:ext uri="{FF2B5EF4-FFF2-40B4-BE49-F238E27FC236}">
                  <a16:creationId xmlns:a16="http://schemas.microsoft.com/office/drawing/2014/main" id="{C949CB30-1690-4B14-954A-4FA9637CEF5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4" name="Freeform 21">
              <a:extLst>
                <a:ext uri="{FF2B5EF4-FFF2-40B4-BE49-F238E27FC236}">
                  <a16:creationId xmlns:a16="http://schemas.microsoft.com/office/drawing/2014/main" id="{84EE3B4E-AE37-4F27-B6AC-FF20B9BE333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5" name="Freeform 22">
              <a:extLst>
                <a:ext uri="{FF2B5EF4-FFF2-40B4-BE49-F238E27FC236}">
                  <a16:creationId xmlns:a16="http://schemas.microsoft.com/office/drawing/2014/main" id="{798942D8-2074-4A7F-AD65-7564D8C3B7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6" name="Freeform 23">
              <a:extLst>
                <a:ext uri="{FF2B5EF4-FFF2-40B4-BE49-F238E27FC236}">
                  <a16:creationId xmlns:a16="http://schemas.microsoft.com/office/drawing/2014/main" id="{D4324684-C1DE-4AF8-B17D-917AD23FE65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7" name="Freeform 24">
              <a:extLst>
                <a:ext uri="{FF2B5EF4-FFF2-40B4-BE49-F238E27FC236}">
                  <a16:creationId xmlns:a16="http://schemas.microsoft.com/office/drawing/2014/main" id="{A4C18B6C-86CE-40F9-919C-9490AD3E309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8" name="Freeform 25">
              <a:extLst>
                <a:ext uri="{FF2B5EF4-FFF2-40B4-BE49-F238E27FC236}">
                  <a16:creationId xmlns:a16="http://schemas.microsoft.com/office/drawing/2014/main" id="{72DB2464-DEE2-4EB2-9FB2-46768EE680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9" name="Freeform 26">
              <a:extLst>
                <a:ext uri="{FF2B5EF4-FFF2-40B4-BE49-F238E27FC236}">
                  <a16:creationId xmlns:a16="http://schemas.microsoft.com/office/drawing/2014/main" id="{56E24DAD-4831-4565-ACE0-E7FDBC65424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00" name="Freeform 27">
              <a:extLst>
                <a:ext uri="{FF2B5EF4-FFF2-40B4-BE49-F238E27FC236}">
                  <a16:creationId xmlns:a16="http://schemas.microsoft.com/office/drawing/2014/main" id="{ADB70D91-E74C-433F-9BCD-587B935611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01" name="Freeform 28">
              <a:extLst>
                <a:ext uri="{FF2B5EF4-FFF2-40B4-BE49-F238E27FC236}">
                  <a16:creationId xmlns:a16="http://schemas.microsoft.com/office/drawing/2014/main" id="{E982042F-EEF5-49A7-87B3-43F9296995A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02" name="Freeform 29">
              <a:extLst>
                <a:ext uri="{FF2B5EF4-FFF2-40B4-BE49-F238E27FC236}">
                  <a16:creationId xmlns:a16="http://schemas.microsoft.com/office/drawing/2014/main" id="{54806968-8087-4915-B489-2BE793DD2A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03" name="Freeform 30">
              <a:extLst>
                <a:ext uri="{FF2B5EF4-FFF2-40B4-BE49-F238E27FC236}">
                  <a16:creationId xmlns:a16="http://schemas.microsoft.com/office/drawing/2014/main" id="{A937487D-58AA-4E9D-966F-85938FA868D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04" name="Freeform 31">
              <a:extLst>
                <a:ext uri="{FF2B5EF4-FFF2-40B4-BE49-F238E27FC236}">
                  <a16:creationId xmlns:a16="http://schemas.microsoft.com/office/drawing/2014/main" id="{FDA6755A-0790-476D-86D7-F95215FADD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05" name="Freeform 32">
              <a:extLst>
                <a:ext uri="{FF2B5EF4-FFF2-40B4-BE49-F238E27FC236}">
                  <a16:creationId xmlns:a16="http://schemas.microsoft.com/office/drawing/2014/main" id="{A951E2B3-F005-4EDC-B890-F93D63F1200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06" name="Rectangle 33">
              <a:extLst>
                <a:ext uri="{FF2B5EF4-FFF2-40B4-BE49-F238E27FC236}">
                  <a16:creationId xmlns:a16="http://schemas.microsoft.com/office/drawing/2014/main" id="{466F4EF3-7ED2-4EC7-8F76-4AD87CD1E5DA}"/>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107" name="Freeform 34">
              <a:extLst>
                <a:ext uri="{FF2B5EF4-FFF2-40B4-BE49-F238E27FC236}">
                  <a16:creationId xmlns:a16="http://schemas.microsoft.com/office/drawing/2014/main" id="{521BF1A3-D416-49F9-A1D2-4C7B3218B51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08" name="Freeform 35">
              <a:extLst>
                <a:ext uri="{FF2B5EF4-FFF2-40B4-BE49-F238E27FC236}">
                  <a16:creationId xmlns:a16="http://schemas.microsoft.com/office/drawing/2014/main" id="{F6C16CF8-3F09-4C17-94A6-42BCABB669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09" name="Freeform 36">
              <a:extLst>
                <a:ext uri="{FF2B5EF4-FFF2-40B4-BE49-F238E27FC236}">
                  <a16:creationId xmlns:a16="http://schemas.microsoft.com/office/drawing/2014/main" id="{B667C1A8-CDB1-4FD0-A3F6-0E035C7CAA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10" name="Freeform 37">
              <a:extLst>
                <a:ext uri="{FF2B5EF4-FFF2-40B4-BE49-F238E27FC236}">
                  <a16:creationId xmlns:a16="http://schemas.microsoft.com/office/drawing/2014/main" id="{0B2B73AB-248E-49DB-8ED2-3FCB0A0D894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11" name="Freeform 38">
              <a:extLst>
                <a:ext uri="{FF2B5EF4-FFF2-40B4-BE49-F238E27FC236}">
                  <a16:creationId xmlns:a16="http://schemas.microsoft.com/office/drawing/2014/main" id="{8411F083-5CD4-4569-BA08-059B5CA9A8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12" name="Freeform 39">
              <a:extLst>
                <a:ext uri="{FF2B5EF4-FFF2-40B4-BE49-F238E27FC236}">
                  <a16:creationId xmlns:a16="http://schemas.microsoft.com/office/drawing/2014/main" id="{AF78C2C2-8584-4B3B-9AF8-E7FF368FA7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13" name="Freeform 40">
              <a:extLst>
                <a:ext uri="{FF2B5EF4-FFF2-40B4-BE49-F238E27FC236}">
                  <a16:creationId xmlns:a16="http://schemas.microsoft.com/office/drawing/2014/main" id="{40934674-5C07-4146-B556-4A271D99684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14" name="Freeform 41">
              <a:extLst>
                <a:ext uri="{FF2B5EF4-FFF2-40B4-BE49-F238E27FC236}">
                  <a16:creationId xmlns:a16="http://schemas.microsoft.com/office/drawing/2014/main" id="{D970276A-A310-41DB-B917-D7D3465667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15" name="Freeform 42">
              <a:extLst>
                <a:ext uri="{FF2B5EF4-FFF2-40B4-BE49-F238E27FC236}">
                  <a16:creationId xmlns:a16="http://schemas.microsoft.com/office/drawing/2014/main" id="{EEEC747F-78C5-4212-8ACE-BB4B7D24804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16" name="Freeform 43">
              <a:extLst>
                <a:ext uri="{FF2B5EF4-FFF2-40B4-BE49-F238E27FC236}">
                  <a16:creationId xmlns:a16="http://schemas.microsoft.com/office/drawing/2014/main" id="{821AE83F-022D-41AF-A219-992ACE1E00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17" name="Freeform 44">
              <a:extLst>
                <a:ext uri="{FF2B5EF4-FFF2-40B4-BE49-F238E27FC236}">
                  <a16:creationId xmlns:a16="http://schemas.microsoft.com/office/drawing/2014/main" id="{EF049934-C636-4279-91F0-ED3121923EF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18" name="Rectangle 45">
              <a:extLst>
                <a:ext uri="{FF2B5EF4-FFF2-40B4-BE49-F238E27FC236}">
                  <a16:creationId xmlns:a16="http://schemas.microsoft.com/office/drawing/2014/main" id="{8588DF1D-2DD2-499F-9384-29C92277FA96}"/>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119" name="Freeform 46">
              <a:extLst>
                <a:ext uri="{FF2B5EF4-FFF2-40B4-BE49-F238E27FC236}">
                  <a16:creationId xmlns:a16="http://schemas.microsoft.com/office/drawing/2014/main" id="{DF555F2B-5E3D-438F-89A8-EABA91A72D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20" name="Freeform 47">
              <a:extLst>
                <a:ext uri="{FF2B5EF4-FFF2-40B4-BE49-F238E27FC236}">
                  <a16:creationId xmlns:a16="http://schemas.microsoft.com/office/drawing/2014/main" id="{006B22A5-B971-42EE-9141-E65B4EF26B5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21" name="Freeform 48">
              <a:extLst>
                <a:ext uri="{FF2B5EF4-FFF2-40B4-BE49-F238E27FC236}">
                  <a16:creationId xmlns:a16="http://schemas.microsoft.com/office/drawing/2014/main" id="{3AA529FD-59E0-4B70-94C1-D0541A632D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22" name="Freeform 49">
              <a:extLst>
                <a:ext uri="{FF2B5EF4-FFF2-40B4-BE49-F238E27FC236}">
                  <a16:creationId xmlns:a16="http://schemas.microsoft.com/office/drawing/2014/main" id="{ABAFA9C1-3649-4F7F-81D0-69DF79195AA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23" name="Freeform 50">
              <a:extLst>
                <a:ext uri="{FF2B5EF4-FFF2-40B4-BE49-F238E27FC236}">
                  <a16:creationId xmlns:a16="http://schemas.microsoft.com/office/drawing/2014/main" id="{D3CCFACE-F8B9-45E4-8F31-797E1C677E3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24" name="Freeform 51">
              <a:extLst>
                <a:ext uri="{FF2B5EF4-FFF2-40B4-BE49-F238E27FC236}">
                  <a16:creationId xmlns:a16="http://schemas.microsoft.com/office/drawing/2014/main" id="{D9F7B9DB-1C45-4CD5-A025-F49F84F12D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25" name="Freeform 52">
              <a:extLst>
                <a:ext uri="{FF2B5EF4-FFF2-40B4-BE49-F238E27FC236}">
                  <a16:creationId xmlns:a16="http://schemas.microsoft.com/office/drawing/2014/main" id="{3E76F16C-AE46-486F-B365-837F8E2AD2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26" name="Freeform 53">
              <a:extLst>
                <a:ext uri="{FF2B5EF4-FFF2-40B4-BE49-F238E27FC236}">
                  <a16:creationId xmlns:a16="http://schemas.microsoft.com/office/drawing/2014/main" id="{1B26D62F-5620-4D58-B99D-D4149B7D2DF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27" name="Freeform 54">
              <a:extLst>
                <a:ext uri="{FF2B5EF4-FFF2-40B4-BE49-F238E27FC236}">
                  <a16:creationId xmlns:a16="http://schemas.microsoft.com/office/drawing/2014/main" id="{D7E1F06E-43A3-4960-A8A9-5B5FF2D1E50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28" name="Freeform 55">
              <a:extLst>
                <a:ext uri="{FF2B5EF4-FFF2-40B4-BE49-F238E27FC236}">
                  <a16:creationId xmlns:a16="http://schemas.microsoft.com/office/drawing/2014/main" id="{67976099-4433-463C-A8CB-2B2E9522B2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29" name="Freeform 56">
              <a:extLst>
                <a:ext uri="{FF2B5EF4-FFF2-40B4-BE49-F238E27FC236}">
                  <a16:creationId xmlns:a16="http://schemas.microsoft.com/office/drawing/2014/main" id="{48D4F79B-7C11-4960-8519-A1987A346DE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30" name="Freeform 57">
              <a:extLst>
                <a:ext uri="{FF2B5EF4-FFF2-40B4-BE49-F238E27FC236}">
                  <a16:creationId xmlns:a16="http://schemas.microsoft.com/office/drawing/2014/main" id="{701CA4FF-5ECD-40A8-8795-F72A2EF6F8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31" name="Freeform 58">
              <a:extLst>
                <a:ext uri="{FF2B5EF4-FFF2-40B4-BE49-F238E27FC236}">
                  <a16:creationId xmlns:a16="http://schemas.microsoft.com/office/drawing/2014/main" id="{7593ABCC-9855-4EB5-9344-0FA5E1F20FA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grpSp>
      <p:sp>
        <p:nvSpPr>
          <p:cNvPr id="2" name="Title 1">
            <a:extLst>
              <a:ext uri="{FF2B5EF4-FFF2-40B4-BE49-F238E27FC236}">
                <a16:creationId xmlns:a16="http://schemas.microsoft.com/office/drawing/2014/main" id="{2E4CC5E7-AEF6-4BA6-8D91-BC32AD5CE13C}"/>
              </a:ext>
            </a:extLst>
          </p:cNvPr>
          <p:cNvSpPr>
            <a:spLocks noGrp="1"/>
          </p:cNvSpPr>
          <p:nvPr>
            <p:ph type="title"/>
          </p:nvPr>
        </p:nvSpPr>
        <p:spPr>
          <a:xfrm>
            <a:off x="6945353" y="618518"/>
            <a:ext cx="4413736" cy="1478570"/>
          </a:xfrm>
        </p:spPr>
        <p:txBody>
          <a:bodyPr>
            <a:normAutofit/>
          </a:bodyPr>
          <a:lstStyle/>
          <a:p>
            <a:r>
              <a:rPr lang="en-US" dirty="0"/>
              <a:t>Alexandrian</a:t>
            </a:r>
          </a:p>
        </p:txBody>
      </p:sp>
      <p:pic>
        <p:nvPicPr>
          <p:cNvPr id="13316" name="Picture 4" descr="Why people are leaving Eritrea | Africa | DW | 15.04.2016">
            <a:extLst>
              <a:ext uri="{FF2B5EF4-FFF2-40B4-BE49-F238E27FC236}">
                <a16:creationId xmlns:a16="http://schemas.microsoft.com/office/drawing/2014/main" id="{0F894240-624B-4BBE-A5CD-DD3BC31F0462}"/>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t="138"/>
          <a:stretch/>
        </p:blipFill>
        <p:spPr bwMode="auto">
          <a:xfrm>
            <a:off x="-5597" y="1"/>
            <a:ext cx="6101597" cy="3427413"/>
          </a:xfrm>
          <a:custGeom>
            <a:avLst/>
            <a:gdLst/>
            <a:ahLst/>
            <a:cxnLst/>
            <a:rect l="l" t="t" r="r" b="b"/>
            <a:pathLst>
              <a:path w="6101597" h="3427413">
                <a:moveTo>
                  <a:pt x="0" y="0"/>
                </a:moveTo>
                <a:lnTo>
                  <a:pt x="6101597" y="0"/>
                </a:lnTo>
                <a:lnTo>
                  <a:pt x="6101597" y="3427413"/>
                </a:lnTo>
                <a:lnTo>
                  <a:pt x="0" y="3427413"/>
                </a:lnTo>
                <a:close/>
              </a:path>
            </a:pathLst>
          </a:custGeom>
          <a:noFill/>
          <a:extLst>
            <a:ext uri="{909E8E84-426E-40DD-AFC4-6F175D3DCCD1}">
              <a14:hiddenFill xmlns:a14="http://schemas.microsoft.com/office/drawing/2010/main">
                <a:solidFill>
                  <a:srgbClr val="FFFFFF"/>
                </a:solidFill>
              </a14:hiddenFill>
            </a:ext>
          </a:extLst>
        </p:spPr>
      </p:pic>
      <p:pic>
        <p:nvPicPr>
          <p:cNvPr id="13314" name="Picture 2" descr="Alexandria | History, Population, Map, &amp; Facts | Britannica">
            <a:extLst>
              <a:ext uri="{FF2B5EF4-FFF2-40B4-BE49-F238E27FC236}">
                <a16:creationId xmlns:a16="http://schemas.microsoft.com/office/drawing/2014/main" id="{007F8D08-FD58-4C25-A61C-C0995B656C30}"/>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5597" y="3427414"/>
            <a:ext cx="6101597" cy="3430587"/>
          </a:xfrm>
          <a:custGeom>
            <a:avLst/>
            <a:gdLst/>
            <a:ahLst/>
            <a:cxnLst/>
            <a:rect l="l" t="t" r="r" b="b"/>
            <a:pathLst>
              <a:path w="6101597" h="3430587">
                <a:moveTo>
                  <a:pt x="0" y="0"/>
                </a:moveTo>
                <a:lnTo>
                  <a:pt x="6101597" y="0"/>
                </a:lnTo>
                <a:lnTo>
                  <a:pt x="6101597" y="3430587"/>
                </a:lnTo>
                <a:lnTo>
                  <a:pt x="0" y="3430587"/>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4DC9F7B6-73D9-4F51-909B-5F6082AED180}"/>
              </a:ext>
            </a:extLst>
          </p:cNvPr>
          <p:cNvSpPr>
            <a:spLocks noGrp="1"/>
          </p:cNvSpPr>
          <p:nvPr>
            <p:ph idx="1"/>
          </p:nvPr>
        </p:nvSpPr>
        <p:spPr>
          <a:xfrm>
            <a:off x="6945352" y="2249487"/>
            <a:ext cx="4413737" cy="3541714"/>
          </a:xfrm>
        </p:spPr>
        <p:txBody>
          <a:bodyPr>
            <a:normAutofit/>
          </a:bodyPr>
          <a:lstStyle/>
          <a:p>
            <a:r>
              <a:rPr lang="en-US" dirty="0">
                <a:sym typeface="Wingdings" panose="05000000000000000000" pitchFamily="2" charset="2"/>
              </a:rPr>
              <a:t>Churches  Coptic, Ethiopian, Eritrean</a:t>
            </a:r>
            <a:endParaRPr lang="en-US" dirty="0"/>
          </a:p>
        </p:txBody>
      </p:sp>
      <p:cxnSp>
        <p:nvCxnSpPr>
          <p:cNvPr id="133" name="Straight Connector 132">
            <a:extLst>
              <a:ext uri="{FF2B5EF4-FFF2-40B4-BE49-F238E27FC236}">
                <a16:creationId xmlns:a16="http://schemas.microsoft.com/office/drawing/2014/main" id="{2B1ACDB1-A7EB-4159-B316-A230683B711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3354" y="-464"/>
            <a:ext cx="2646" cy="6858465"/>
          </a:xfrm>
          <a:prstGeom prst="line">
            <a:avLst/>
          </a:prstGeom>
          <a:solidFill>
            <a:schemeClr val="tx2">
              <a:alpha val="60000"/>
            </a:schemeClr>
          </a:solidFill>
          <a:ln w="19050">
            <a:solidFill>
              <a:schemeClr val="tx2">
                <a:alpha val="60000"/>
              </a:schemeClr>
            </a:solidFill>
          </a:ln>
          <a:effectLst>
            <a:outerShdw blurRad="50800" dist="38100" dir="2700000" algn="tl" rotWithShape="0">
              <a:srgbClr val="000000">
                <a:alpha val="58000"/>
              </a:srgbClr>
            </a:outerShdw>
          </a:effectLst>
        </p:spPr>
      </p:cxnSp>
      <p:cxnSp>
        <p:nvCxnSpPr>
          <p:cNvPr id="135" name="Straight Connector 134">
            <a:extLst>
              <a:ext uri="{FF2B5EF4-FFF2-40B4-BE49-F238E27FC236}">
                <a16:creationId xmlns:a16="http://schemas.microsoft.com/office/drawing/2014/main" id="{AA825E81-DC4F-4A95-86BA-8FD9D638816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597" y="3427414"/>
            <a:ext cx="6101597" cy="0"/>
          </a:xfrm>
          <a:prstGeom prst="line">
            <a:avLst/>
          </a:prstGeom>
          <a:solidFill>
            <a:schemeClr val="tx2">
              <a:alpha val="60000"/>
            </a:schemeClr>
          </a:solidFill>
          <a:ln w="19050">
            <a:solidFill>
              <a:schemeClr val="tx2">
                <a:alpha val="60000"/>
              </a:schemeClr>
            </a:solidFill>
          </a:ln>
          <a:effectLst>
            <a:outerShdw blurRad="50800" dist="38100" dir="2700000" algn="tl" rotWithShape="0">
              <a:srgbClr val="000000">
                <a:alpha val="58000"/>
              </a:srgbClr>
            </a:outerShdw>
          </a:effectLst>
        </p:spPr>
      </p:cxnSp>
    </p:spTree>
    <p:extLst>
      <p:ext uri="{BB962C8B-B14F-4D97-AF65-F5344CB8AC3E}">
        <p14:creationId xmlns:p14="http://schemas.microsoft.com/office/powerpoint/2010/main" val="42524815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563BC-615C-4F71-815E-170D7A2A57E6}"/>
              </a:ext>
            </a:extLst>
          </p:cNvPr>
          <p:cNvSpPr>
            <a:spLocks noGrp="1"/>
          </p:cNvSpPr>
          <p:nvPr>
            <p:ph type="title"/>
          </p:nvPr>
        </p:nvSpPr>
        <p:spPr>
          <a:xfrm>
            <a:off x="1144590" y="225287"/>
            <a:ext cx="9905998" cy="1470991"/>
          </a:xfrm>
        </p:spPr>
        <p:txBody>
          <a:bodyPr/>
          <a:lstStyle/>
          <a:p>
            <a:r>
              <a:rPr lang="en-US" dirty="0"/>
              <a:t>Alexandrian</a:t>
            </a:r>
          </a:p>
        </p:txBody>
      </p:sp>
      <p:sp>
        <p:nvSpPr>
          <p:cNvPr id="3" name="Content Placeholder 2">
            <a:extLst>
              <a:ext uri="{FF2B5EF4-FFF2-40B4-BE49-F238E27FC236}">
                <a16:creationId xmlns:a16="http://schemas.microsoft.com/office/drawing/2014/main" id="{A94FA0A9-6BDC-4BF9-AEE3-ACCE98627FB9}"/>
              </a:ext>
            </a:extLst>
          </p:cNvPr>
          <p:cNvSpPr>
            <a:spLocks noGrp="1"/>
          </p:cNvSpPr>
          <p:nvPr>
            <p:ph idx="1"/>
          </p:nvPr>
        </p:nvSpPr>
        <p:spPr>
          <a:xfrm>
            <a:off x="1141412" y="1544826"/>
            <a:ext cx="10239602" cy="5666014"/>
          </a:xfrm>
        </p:spPr>
        <p:txBody>
          <a:bodyPr>
            <a:normAutofit/>
          </a:bodyPr>
          <a:lstStyle/>
          <a:p>
            <a:r>
              <a:rPr lang="en-US" dirty="0">
                <a:sym typeface="Wingdings" panose="05000000000000000000" pitchFamily="2" charset="2"/>
              </a:rPr>
              <a:t>Local Churches  Coptic (LA, Nashville, Egypt), Ethiopian, Eritrean (Eritrean Holy Family Ge’ez Rite Catholic Community of Chicago)</a:t>
            </a:r>
          </a:p>
          <a:p>
            <a:r>
              <a:rPr lang="en-US" dirty="0">
                <a:sym typeface="Wingdings" panose="05000000000000000000" pitchFamily="2" charset="2"/>
              </a:rPr>
              <a:t>Languages  Coptic, Arabic, Ge’ez (Amharic in Ethiopia, Tigrigna in Eritrea)</a:t>
            </a:r>
          </a:p>
          <a:p>
            <a:r>
              <a:rPr lang="en-US" dirty="0">
                <a:sym typeface="Wingdings" panose="05000000000000000000" pitchFamily="2" charset="2"/>
              </a:rPr>
              <a:t>Key Saints  St. Athanasius of Alexandria, St. Frumentius,  St. Justin de </a:t>
            </a:r>
            <a:r>
              <a:rPr lang="en-US" dirty="0" err="1">
                <a:sym typeface="Wingdings" panose="05000000000000000000" pitchFamily="2" charset="2"/>
              </a:rPr>
              <a:t>Jacobis</a:t>
            </a:r>
            <a:r>
              <a:rPr lang="en-US" dirty="0">
                <a:sym typeface="Wingdings" panose="05000000000000000000" pitchFamily="2" charset="2"/>
              </a:rPr>
              <a:t>, Blessed Michael </a:t>
            </a:r>
            <a:r>
              <a:rPr lang="en-US" dirty="0" err="1">
                <a:sym typeface="Wingdings" panose="05000000000000000000" pitchFamily="2" charset="2"/>
              </a:rPr>
              <a:t>Gabra</a:t>
            </a:r>
            <a:endParaRPr lang="en-US" dirty="0">
              <a:sym typeface="Wingdings" panose="05000000000000000000" pitchFamily="2" charset="2"/>
            </a:endParaRPr>
          </a:p>
          <a:p>
            <a:r>
              <a:rPr lang="en-US" dirty="0">
                <a:sym typeface="Wingdings" panose="05000000000000000000" pitchFamily="2" charset="2"/>
              </a:rPr>
              <a:t>Unique Feasts</a:t>
            </a:r>
          </a:p>
          <a:p>
            <a:pPr lvl="1"/>
            <a:r>
              <a:rPr lang="en-US" dirty="0">
                <a:sym typeface="Wingdings" panose="05000000000000000000" pitchFamily="2" charset="2"/>
              </a:rPr>
              <a:t>September end  beginning of church year w/ Feast of the Cross</a:t>
            </a:r>
          </a:p>
          <a:p>
            <a:pPr lvl="1"/>
            <a:r>
              <a:rPr lang="en-US" dirty="0">
                <a:sym typeface="Wingdings" panose="05000000000000000000" pitchFamily="2" charset="2"/>
              </a:rPr>
              <a:t>Multiple fasting periods</a:t>
            </a:r>
          </a:p>
          <a:p>
            <a:pPr lvl="2"/>
            <a:r>
              <a:rPr lang="en-US" dirty="0">
                <a:sym typeface="Wingdings" panose="05000000000000000000" pitchFamily="2" charset="2"/>
              </a:rPr>
              <a:t>Apostles’ Fast  Pentecost to Feast of </a:t>
            </a:r>
            <a:r>
              <a:rPr lang="en-US" dirty="0" err="1">
                <a:sym typeface="Wingdings" panose="05000000000000000000" pitchFamily="2" charset="2"/>
              </a:rPr>
              <a:t>Sts</a:t>
            </a:r>
            <a:r>
              <a:rPr lang="en-US" dirty="0">
                <a:sym typeface="Wingdings" panose="05000000000000000000" pitchFamily="2" charset="2"/>
              </a:rPr>
              <a:t>. Peter and Paul </a:t>
            </a:r>
          </a:p>
          <a:p>
            <a:pPr lvl="2"/>
            <a:r>
              <a:rPr lang="en-US" dirty="0">
                <a:sym typeface="Wingdings" panose="05000000000000000000" pitchFamily="2" charset="2"/>
              </a:rPr>
              <a:t>Lent  stricter than Latin or Byzantine rites, fasting starts before Ash Weds. and Clean Mon.</a:t>
            </a:r>
          </a:p>
        </p:txBody>
      </p:sp>
    </p:spTree>
    <p:extLst>
      <p:ext uri="{BB962C8B-B14F-4D97-AF65-F5344CB8AC3E}">
        <p14:creationId xmlns:p14="http://schemas.microsoft.com/office/powerpoint/2010/main" val="14616440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29852F-06AA-4211-B0E7-5FF7316FDB93}"/>
              </a:ext>
            </a:extLst>
          </p:cNvPr>
          <p:cNvSpPr>
            <a:spLocks noGrp="1"/>
          </p:cNvSpPr>
          <p:nvPr>
            <p:ph type="title"/>
          </p:nvPr>
        </p:nvSpPr>
        <p:spPr>
          <a:xfrm>
            <a:off x="1141413" y="297221"/>
            <a:ext cx="9905998" cy="1478570"/>
          </a:xfrm>
        </p:spPr>
        <p:txBody>
          <a:bodyPr/>
          <a:lstStyle/>
          <a:p>
            <a:r>
              <a:rPr lang="en-US" dirty="0"/>
              <a:t>Alexandrian </a:t>
            </a:r>
          </a:p>
        </p:txBody>
      </p:sp>
      <p:sp>
        <p:nvSpPr>
          <p:cNvPr id="3" name="Content Placeholder 2">
            <a:extLst>
              <a:ext uri="{FF2B5EF4-FFF2-40B4-BE49-F238E27FC236}">
                <a16:creationId xmlns:a16="http://schemas.microsoft.com/office/drawing/2014/main" id="{B2E4A6F2-AC6F-44FE-B776-B7156CF0B0CC}"/>
              </a:ext>
            </a:extLst>
          </p:cNvPr>
          <p:cNvSpPr>
            <a:spLocks noGrp="1"/>
          </p:cNvSpPr>
          <p:nvPr>
            <p:ph idx="1"/>
          </p:nvPr>
        </p:nvSpPr>
        <p:spPr>
          <a:xfrm>
            <a:off x="1141412" y="1497496"/>
            <a:ext cx="9905997" cy="4808053"/>
          </a:xfrm>
        </p:spPr>
        <p:txBody>
          <a:bodyPr>
            <a:normAutofit lnSpcReduction="10000"/>
          </a:bodyPr>
          <a:lstStyle/>
          <a:p>
            <a:r>
              <a:rPr lang="en-US" sz="2800" dirty="0">
                <a:sym typeface="Wingdings" panose="05000000000000000000" pitchFamily="2" charset="2"/>
              </a:rPr>
              <a:t>Major Points of Distinction</a:t>
            </a:r>
          </a:p>
          <a:p>
            <a:pPr lvl="1"/>
            <a:r>
              <a:rPr lang="en-US" sz="2400" dirty="0">
                <a:sym typeface="Wingdings" panose="05000000000000000000" pitchFamily="2" charset="2"/>
              </a:rPr>
              <a:t>Founder  St. Mark the Evangelist (Coptic), </a:t>
            </a:r>
            <a:r>
              <a:rPr lang="en-US" sz="2400" dirty="0" err="1">
                <a:sym typeface="Wingdings" panose="05000000000000000000" pitchFamily="2" charset="2"/>
              </a:rPr>
              <a:t>Sts</a:t>
            </a:r>
            <a:r>
              <a:rPr lang="en-US" sz="2400" dirty="0">
                <a:sym typeface="Wingdings" panose="05000000000000000000" pitchFamily="2" charset="2"/>
              </a:rPr>
              <a:t>. Matthew, Bartholomew, Frumentius (Ethiopia, Eritrea)</a:t>
            </a:r>
          </a:p>
          <a:p>
            <a:pPr lvl="1"/>
            <a:r>
              <a:rPr lang="en-US" sz="2400" dirty="0">
                <a:sym typeface="Wingdings" panose="05000000000000000000" pitchFamily="2" charset="2"/>
              </a:rPr>
              <a:t>Ethiopian  drums used in liturgy, women may “</a:t>
            </a:r>
            <a:r>
              <a:rPr lang="en-US" sz="2400" dirty="0">
                <a:sym typeface="Wingdings" panose="05000000000000000000" pitchFamily="2" charset="2"/>
                <a:hlinkClick r:id="rId3"/>
              </a:rPr>
              <a:t>ululate</a:t>
            </a:r>
            <a:r>
              <a:rPr lang="en-US" sz="2400" dirty="0">
                <a:sym typeface="Wingdings" panose="05000000000000000000" pitchFamily="2" charset="2"/>
              </a:rPr>
              <a:t>” in worship during points in the Mass</a:t>
            </a:r>
          </a:p>
          <a:p>
            <a:pPr lvl="1"/>
            <a:r>
              <a:rPr lang="en-US" sz="2400" dirty="0">
                <a:sym typeface="Wingdings" panose="05000000000000000000" pitchFamily="2" charset="2"/>
              </a:rPr>
              <a:t>Eritrean  no major liturgical differences, unleavened host</a:t>
            </a:r>
          </a:p>
          <a:p>
            <a:pPr lvl="1"/>
            <a:r>
              <a:rPr lang="en-US" sz="2400" dirty="0">
                <a:sym typeface="Wingdings" panose="05000000000000000000" pitchFamily="2" charset="2"/>
              </a:rPr>
              <a:t>Communion  Dip host into blood first (intinction) before administering on tongue. Blessing w/ Sacred Species.</a:t>
            </a:r>
          </a:p>
          <a:p>
            <a:pPr lvl="1"/>
            <a:r>
              <a:rPr lang="en-US" sz="2400" dirty="0">
                <a:sym typeface="Wingdings" panose="05000000000000000000" pitchFamily="2" charset="2"/>
              </a:rPr>
              <a:t>Sacraments of Initiation  all @ same time</a:t>
            </a:r>
          </a:p>
          <a:p>
            <a:pPr lvl="1"/>
            <a:r>
              <a:rPr lang="en-US" sz="2400" dirty="0">
                <a:sym typeface="Wingdings" panose="05000000000000000000" pitchFamily="2" charset="2"/>
              </a:rPr>
              <a:t>God cannot be depicted in icon</a:t>
            </a:r>
          </a:p>
        </p:txBody>
      </p:sp>
    </p:spTree>
    <p:extLst>
      <p:ext uri="{BB962C8B-B14F-4D97-AF65-F5344CB8AC3E}">
        <p14:creationId xmlns:p14="http://schemas.microsoft.com/office/powerpoint/2010/main" val="25544502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EB6ED-69AF-4996-969A-9CED3CE7F7A3}"/>
              </a:ext>
            </a:extLst>
          </p:cNvPr>
          <p:cNvSpPr>
            <a:spLocks noGrp="1"/>
          </p:cNvSpPr>
          <p:nvPr>
            <p:ph type="title"/>
          </p:nvPr>
        </p:nvSpPr>
        <p:spPr>
          <a:xfrm>
            <a:off x="1141413" y="247457"/>
            <a:ext cx="9905998" cy="1478570"/>
          </a:xfrm>
        </p:spPr>
        <p:txBody>
          <a:bodyPr/>
          <a:lstStyle/>
          <a:p>
            <a:r>
              <a:rPr lang="en-US" dirty="0" err="1"/>
              <a:t>alexandrian</a:t>
            </a:r>
            <a:endParaRPr lang="en-US" dirty="0"/>
          </a:p>
        </p:txBody>
      </p:sp>
      <p:sp>
        <p:nvSpPr>
          <p:cNvPr id="3" name="Content Placeholder 2">
            <a:extLst>
              <a:ext uri="{FF2B5EF4-FFF2-40B4-BE49-F238E27FC236}">
                <a16:creationId xmlns:a16="http://schemas.microsoft.com/office/drawing/2014/main" id="{D6BD9A14-8533-4317-9DCD-092F838AE7B8}"/>
              </a:ext>
            </a:extLst>
          </p:cNvPr>
          <p:cNvSpPr>
            <a:spLocks noGrp="1"/>
          </p:cNvSpPr>
          <p:nvPr>
            <p:ph idx="1"/>
          </p:nvPr>
        </p:nvSpPr>
        <p:spPr>
          <a:xfrm>
            <a:off x="1141412" y="1540151"/>
            <a:ext cx="9905999" cy="4558748"/>
          </a:xfrm>
        </p:spPr>
        <p:txBody>
          <a:bodyPr>
            <a:normAutofit lnSpcReduction="10000"/>
          </a:bodyPr>
          <a:lstStyle/>
          <a:p>
            <a:r>
              <a:rPr lang="en-US" sz="2800" dirty="0"/>
              <a:t>Historical Notes</a:t>
            </a:r>
          </a:p>
          <a:p>
            <a:pPr lvl="1"/>
            <a:r>
              <a:rPr lang="en-US" sz="2400" dirty="0">
                <a:sym typeface="Wingdings" panose="05000000000000000000" pitchFamily="2" charset="2"/>
              </a:rPr>
              <a:t>Coptic  Orthodox Church breaks off after Council of Chalcedon in 451, reunifies in 1741 w/ Bishop </a:t>
            </a:r>
            <a:r>
              <a:rPr lang="en-US" sz="2400" dirty="0" err="1">
                <a:sym typeface="Wingdings" panose="05000000000000000000" pitchFamily="2" charset="2"/>
              </a:rPr>
              <a:t>Anba</a:t>
            </a:r>
            <a:r>
              <a:rPr lang="en-US" sz="2400" dirty="0">
                <a:sym typeface="Wingdings" panose="05000000000000000000" pitchFamily="2" charset="2"/>
              </a:rPr>
              <a:t> Athanasius’ reversion</a:t>
            </a:r>
            <a:endParaRPr lang="en-US" sz="2400" dirty="0"/>
          </a:p>
          <a:p>
            <a:pPr lvl="1"/>
            <a:r>
              <a:rPr lang="en-US" sz="2400" dirty="0"/>
              <a:t>Ethiopian </a:t>
            </a:r>
            <a:r>
              <a:rPr lang="en-US" sz="2400" dirty="0">
                <a:sym typeface="Wingdings" panose="05000000000000000000" pitchFamily="2" charset="2"/>
              </a:rPr>
              <a:t> Reunited w/Rome in 1849</a:t>
            </a:r>
          </a:p>
          <a:p>
            <a:pPr lvl="1"/>
            <a:r>
              <a:rPr lang="en-US" sz="2400" dirty="0">
                <a:sym typeface="Wingdings" panose="05000000000000000000" pitchFamily="2" charset="2"/>
              </a:rPr>
              <a:t>Eritrean  Formed in 2015 after branching off from the Ethiopian Church</a:t>
            </a:r>
          </a:p>
          <a:p>
            <a:r>
              <a:rPr lang="en-US" sz="2800" dirty="0">
                <a:sym typeface="Wingdings" panose="05000000000000000000" pitchFamily="2" charset="2"/>
              </a:rPr>
              <a:t>Interesting Reading</a:t>
            </a:r>
          </a:p>
          <a:p>
            <a:pPr lvl="1"/>
            <a:r>
              <a:rPr lang="en-US" sz="2400" dirty="0">
                <a:sym typeface="Wingdings" panose="05000000000000000000" pitchFamily="2" charset="2"/>
              </a:rPr>
              <a:t>Coptic  </a:t>
            </a:r>
            <a:r>
              <a:rPr lang="en-US" sz="2400" dirty="0">
                <a:hlinkClick r:id="rId2"/>
              </a:rPr>
              <a:t>Amir’s Choice</a:t>
            </a:r>
            <a:r>
              <a:rPr lang="en-US" sz="2400" dirty="0"/>
              <a:t>, </a:t>
            </a:r>
            <a:r>
              <a:rPr lang="en-US" sz="2400" dirty="0">
                <a:hlinkClick r:id="rId3"/>
              </a:rPr>
              <a:t>Coptic Christian Persecution</a:t>
            </a:r>
            <a:r>
              <a:rPr lang="en-US" sz="2400" dirty="0"/>
              <a:t>, </a:t>
            </a:r>
            <a:r>
              <a:rPr lang="en-US" sz="2400" dirty="0">
                <a:hlinkClick r:id="rId4"/>
              </a:rPr>
              <a:t>Rebaptism of Coptic Christians </a:t>
            </a:r>
            <a:endParaRPr lang="en-US" sz="2400" dirty="0"/>
          </a:p>
          <a:p>
            <a:pPr lvl="1"/>
            <a:r>
              <a:rPr lang="en-US" sz="2400" dirty="0">
                <a:sym typeface="Wingdings" panose="05000000000000000000" pitchFamily="2" charset="2"/>
              </a:rPr>
              <a:t>Ethiopian/Eritrean </a:t>
            </a:r>
            <a:r>
              <a:rPr lang="en-US" sz="2400" dirty="0">
                <a:sym typeface="Wingdings" panose="05000000000000000000" pitchFamily="2" charset="2"/>
                <a:hlinkClick r:id="rId5"/>
              </a:rPr>
              <a:t> The Beauty of the Eritrean Catholic Church</a:t>
            </a:r>
            <a:endParaRPr lang="en-US" sz="2400" dirty="0"/>
          </a:p>
        </p:txBody>
      </p:sp>
      <p:pic>
        <p:nvPicPr>
          <p:cNvPr id="5" name="Picture 4" descr="A close up of a sign&#10;&#10;Description automatically generated">
            <a:extLst>
              <a:ext uri="{FF2B5EF4-FFF2-40B4-BE49-F238E27FC236}">
                <a16:creationId xmlns:a16="http://schemas.microsoft.com/office/drawing/2014/main" id="{7F05D3B6-F941-4F02-B1C3-AE27452E61A3}"/>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673798" y="5339798"/>
            <a:ext cx="1518202" cy="1518202"/>
          </a:xfrm>
          <a:prstGeom prst="rect">
            <a:avLst/>
          </a:prstGeom>
        </p:spPr>
      </p:pic>
    </p:spTree>
    <p:extLst>
      <p:ext uri="{BB962C8B-B14F-4D97-AF65-F5344CB8AC3E}">
        <p14:creationId xmlns:p14="http://schemas.microsoft.com/office/powerpoint/2010/main" val="12964159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697F791-5FFA-4164-899F-EB52EA72B0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
            <a:extLst>
              <a:ext uri="{FF2B5EF4-FFF2-40B4-BE49-F238E27FC236}">
                <a16:creationId xmlns:a16="http://schemas.microsoft.com/office/drawing/2014/main" id="{4E28A1A9-FB81-4816-AAEA-C3B43094695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cstate="email">
            <a:extLst>
              <a:ext uri="{28A0092B-C50C-407E-A947-70E740481C1C}">
                <a14:useLocalDpi xmlns:a14="http://schemas.microsoft.com/office/drawing/2010/main"/>
              </a:ext>
            </a:extLst>
          </a:blip>
          <a:srcRect/>
          <a:stretch>
            <a:fillRect/>
          </a:stretch>
        </p:blipFill>
        <p:spPr bwMode="auto">
          <a:xfrm>
            <a:off x="1190" y="-2"/>
            <a:ext cx="4061525" cy="6858001"/>
          </a:xfrm>
          <a:prstGeom prst="rect">
            <a:avLst/>
          </a:prstGeom>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B773AB25-A422-41AA-9737-5E04C1966D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53"/>
            <a:ext cx="4055621"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pic>
        <p:nvPicPr>
          <p:cNvPr id="15" name="Picture 2">
            <a:extLst>
              <a:ext uri="{FF2B5EF4-FFF2-40B4-BE49-F238E27FC236}">
                <a16:creationId xmlns:a16="http://schemas.microsoft.com/office/drawing/2014/main" id="{AF0552B8-DE8C-40DF-B29F-1728E6A1061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email">
            <a:alphaModFix amt="30000"/>
            <a:extLst>
              <a:ext uri="{28A0092B-C50C-407E-A947-70E740481C1C}">
                <a14:useLocalDpi xmlns:a14="http://schemas.microsoft.com/office/drawing/2010/main"/>
              </a:ext>
            </a:extLst>
          </a:blip>
          <a:srcRect/>
          <a:stretch>
            <a:fillRect/>
          </a:stretch>
        </p:blipFill>
        <p:spPr bwMode="auto">
          <a:xfrm>
            <a:off x="-22530" y="23283"/>
            <a:ext cx="4078152" cy="6858001"/>
          </a:xfrm>
          <a:prstGeom prst="rect">
            <a:avLst/>
          </a:prstGeom>
          <a:noFill/>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49E6A653-549C-471C-BECC-03156FFFDE8A}"/>
              </a:ext>
            </a:extLst>
          </p:cNvPr>
          <p:cNvSpPr>
            <a:spLocks noGrp="1"/>
          </p:cNvSpPr>
          <p:nvPr>
            <p:ph type="title"/>
          </p:nvPr>
        </p:nvSpPr>
        <p:spPr>
          <a:xfrm>
            <a:off x="855266" y="618518"/>
            <a:ext cx="2851417" cy="1478570"/>
          </a:xfrm>
        </p:spPr>
        <p:txBody>
          <a:bodyPr>
            <a:normAutofit/>
          </a:bodyPr>
          <a:lstStyle/>
          <a:p>
            <a:r>
              <a:rPr lang="en-US" sz="3200">
                <a:solidFill>
                  <a:srgbClr val="FFFFFF"/>
                </a:solidFill>
              </a:rPr>
              <a:t>Antiochean</a:t>
            </a:r>
          </a:p>
        </p:txBody>
      </p:sp>
      <p:sp>
        <p:nvSpPr>
          <p:cNvPr id="3" name="Content Placeholder 2">
            <a:extLst>
              <a:ext uri="{FF2B5EF4-FFF2-40B4-BE49-F238E27FC236}">
                <a16:creationId xmlns:a16="http://schemas.microsoft.com/office/drawing/2014/main" id="{82BC2154-624B-4436-A1E3-E0A31579B82D}"/>
              </a:ext>
            </a:extLst>
          </p:cNvPr>
          <p:cNvSpPr>
            <a:spLocks noGrp="1"/>
          </p:cNvSpPr>
          <p:nvPr>
            <p:ph idx="1"/>
          </p:nvPr>
        </p:nvSpPr>
        <p:spPr>
          <a:xfrm>
            <a:off x="844620" y="2249487"/>
            <a:ext cx="2862444" cy="3957302"/>
          </a:xfrm>
        </p:spPr>
        <p:txBody>
          <a:bodyPr>
            <a:normAutofit/>
          </a:bodyPr>
          <a:lstStyle/>
          <a:p>
            <a:r>
              <a:rPr lang="en-US" sz="2000" dirty="0">
                <a:solidFill>
                  <a:srgbClr val="FFFFFF"/>
                </a:solidFill>
              </a:rPr>
              <a:t>3 Rites</a:t>
            </a:r>
            <a:endParaRPr lang="en-US" sz="2000" dirty="0">
              <a:solidFill>
                <a:srgbClr val="FFFFFF"/>
              </a:solidFill>
              <a:sym typeface="Wingdings" panose="05000000000000000000" pitchFamily="2" charset="2"/>
            </a:endParaRPr>
          </a:p>
          <a:p>
            <a:pPr lvl="1"/>
            <a:r>
              <a:rPr lang="en-US" dirty="0">
                <a:solidFill>
                  <a:srgbClr val="FFFFFF"/>
                </a:solidFill>
                <a:sym typeface="Wingdings" panose="05000000000000000000" pitchFamily="2" charset="2"/>
              </a:rPr>
              <a:t>Byzantine</a:t>
            </a:r>
          </a:p>
          <a:p>
            <a:pPr lvl="1"/>
            <a:r>
              <a:rPr lang="en-US" dirty="0">
                <a:solidFill>
                  <a:srgbClr val="FFFFFF"/>
                </a:solidFill>
                <a:sym typeface="Wingdings" panose="05000000000000000000" pitchFamily="2" charset="2"/>
              </a:rPr>
              <a:t>East Syriac</a:t>
            </a:r>
          </a:p>
          <a:p>
            <a:pPr lvl="1"/>
            <a:r>
              <a:rPr lang="en-US" dirty="0">
                <a:solidFill>
                  <a:srgbClr val="FFFFFF"/>
                </a:solidFill>
                <a:sym typeface="Wingdings" panose="05000000000000000000" pitchFamily="2" charset="2"/>
              </a:rPr>
              <a:t>West Syriac</a:t>
            </a:r>
          </a:p>
        </p:txBody>
      </p:sp>
      <p:grpSp>
        <p:nvGrpSpPr>
          <p:cNvPr id="17" name="Group 16">
            <a:extLst>
              <a:ext uri="{FF2B5EF4-FFF2-40B4-BE49-F238E27FC236}">
                <a16:creationId xmlns:a16="http://schemas.microsoft.com/office/drawing/2014/main" id="{6AD0D387-1584-4477-B5F8-52B50D4F220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0788"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18" name="Rectangle 5">
              <a:extLst>
                <a:ext uri="{FF2B5EF4-FFF2-40B4-BE49-F238E27FC236}">
                  <a16:creationId xmlns:a16="http://schemas.microsoft.com/office/drawing/2014/main" id="{22C90122-8CF0-4164-B596-168DE41D39A4}"/>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19" name="Freeform 6">
              <a:extLst>
                <a:ext uri="{FF2B5EF4-FFF2-40B4-BE49-F238E27FC236}">
                  <a16:creationId xmlns:a16="http://schemas.microsoft.com/office/drawing/2014/main" id="{E74D534E-37A6-4D27-9C47-0B2F052783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0" name="Freeform 7">
              <a:extLst>
                <a:ext uri="{FF2B5EF4-FFF2-40B4-BE49-F238E27FC236}">
                  <a16:creationId xmlns:a16="http://schemas.microsoft.com/office/drawing/2014/main" id="{1C1C156E-D2E0-468A-9B19-79521D69BF5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1" name="Freeform 8">
              <a:extLst>
                <a:ext uri="{FF2B5EF4-FFF2-40B4-BE49-F238E27FC236}">
                  <a16:creationId xmlns:a16="http://schemas.microsoft.com/office/drawing/2014/main" id="{14C97F11-4F6C-4DFF-89BC-3AEA5B7FF7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2" name="Freeform 9">
              <a:extLst>
                <a:ext uri="{FF2B5EF4-FFF2-40B4-BE49-F238E27FC236}">
                  <a16:creationId xmlns:a16="http://schemas.microsoft.com/office/drawing/2014/main" id="{773C2106-77CE-42E1-839F-925EAEBB2FF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3" name="Freeform 10">
              <a:extLst>
                <a:ext uri="{FF2B5EF4-FFF2-40B4-BE49-F238E27FC236}">
                  <a16:creationId xmlns:a16="http://schemas.microsoft.com/office/drawing/2014/main" id="{E2807D33-BD1F-4B09-8D93-63C06DB3C0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4" name="Freeform 11">
              <a:extLst>
                <a:ext uri="{FF2B5EF4-FFF2-40B4-BE49-F238E27FC236}">
                  <a16:creationId xmlns:a16="http://schemas.microsoft.com/office/drawing/2014/main" id="{84BDF3E8-157B-47D1-AF8E-FE1EFF0612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5" name="Freeform 12">
              <a:extLst>
                <a:ext uri="{FF2B5EF4-FFF2-40B4-BE49-F238E27FC236}">
                  <a16:creationId xmlns:a16="http://schemas.microsoft.com/office/drawing/2014/main" id="{68B482B5-E0FD-406A-99B2-297DF333546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6" name="Freeform 13">
              <a:extLst>
                <a:ext uri="{FF2B5EF4-FFF2-40B4-BE49-F238E27FC236}">
                  <a16:creationId xmlns:a16="http://schemas.microsoft.com/office/drawing/2014/main" id="{B8750F30-12E8-410B-8709-78F1EF3BBE7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7" name="Freeform 14">
              <a:extLst>
                <a:ext uri="{FF2B5EF4-FFF2-40B4-BE49-F238E27FC236}">
                  <a16:creationId xmlns:a16="http://schemas.microsoft.com/office/drawing/2014/main" id="{DB2D030A-4700-4CC4-A971-F119F8372C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8" name="Freeform 15">
              <a:extLst>
                <a:ext uri="{FF2B5EF4-FFF2-40B4-BE49-F238E27FC236}">
                  <a16:creationId xmlns:a16="http://schemas.microsoft.com/office/drawing/2014/main" id="{B4E516DB-F66E-4E88-8CAA-67153F56189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9" name="Line 16">
              <a:extLst>
                <a:ext uri="{FF2B5EF4-FFF2-40B4-BE49-F238E27FC236}">
                  <a16:creationId xmlns:a16="http://schemas.microsoft.com/office/drawing/2014/main" id="{DF749FDD-DD56-4DC9-A379-77E1106981D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30" name="Freeform 17">
              <a:extLst>
                <a:ext uri="{FF2B5EF4-FFF2-40B4-BE49-F238E27FC236}">
                  <a16:creationId xmlns:a16="http://schemas.microsoft.com/office/drawing/2014/main" id="{6AD95087-E0AF-45D3-B824-EFFCBBECDE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1" name="Freeform 18">
              <a:extLst>
                <a:ext uri="{FF2B5EF4-FFF2-40B4-BE49-F238E27FC236}">
                  <a16:creationId xmlns:a16="http://schemas.microsoft.com/office/drawing/2014/main" id="{2D21010F-3DE2-4881-B9D5-3415C4E05D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2" name="Freeform 19">
              <a:extLst>
                <a:ext uri="{FF2B5EF4-FFF2-40B4-BE49-F238E27FC236}">
                  <a16:creationId xmlns:a16="http://schemas.microsoft.com/office/drawing/2014/main" id="{2AFDF4BC-8E99-4A2C-9EF2-4B98A05C2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3" name="Freeform 20">
              <a:extLst>
                <a:ext uri="{FF2B5EF4-FFF2-40B4-BE49-F238E27FC236}">
                  <a16:creationId xmlns:a16="http://schemas.microsoft.com/office/drawing/2014/main" id="{BB8EAEE8-22EA-4103-A02E-5043474C4BE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4" name="Rectangle 21">
              <a:extLst>
                <a:ext uri="{FF2B5EF4-FFF2-40B4-BE49-F238E27FC236}">
                  <a16:creationId xmlns:a16="http://schemas.microsoft.com/office/drawing/2014/main" id="{7148ABD2-E447-429F-B97E-86494051C10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35" name="Freeform 22">
              <a:extLst>
                <a:ext uri="{FF2B5EF4-FFF2-40B4-BE49-F238E27FC236}">
                  <a16:creationId xmlns:a16="http://schemas.microsoft.com/office/drawing/2014/main" id="{99900F4A-F8CA-456E-9FA0-34572621C0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6" name="Freeform 23">
              <a:extLst>
                <a:ext uri="{FF2B5EF4-FFF2-40B4-BE49-F238E27FC236}">
                  <a16:creationId xmlns:a16="http://schemas.microsoft.com/office/drawing/2014/main" id="{DF5CD0A9-E49B-4968-886B-41C1A66D232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7" name="Freeform 24">
              <a:extLst>
                <a:ext uri="{FF2B5EF4-FFF2-40B4-BE49-F238E27FC236}">
                  <a16:creationId xmlns:a16="http://schemas.microsoft.com/office/drawing/2014/main" id="{7E462582-7383-4272-A323-85C9D137C4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8" name="Freeform 25">
              <a:extLst>
                <a:ext uri="{FF2B5EF4-FFF2-40B4-BE49-F238E27FC236}">
                  <a16:creationId xmlns:a16="http://schemas.microsoft.com/office/drawing/2014/main" id="{CB472F67-7C37-4D80-B346-DE30D44B55A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9" name="Freeform 26">
              <a:extLst>
                <a:ext uri="{FF2B5EF4-FFF2-40B4-BE49-F238E27FC236}">
                  <a16:creationId xmlns:a16="http://schemas.microsoft.com/office/drawing/2014/main" id="{19A8AE83-358F-4D4E-91C7-F09E35097A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0" name="Freeform 27">
              <a:extLst>
                <a:ext uri="{FF2B5EF4-FFF2-40B4-BE49-F238E27FC236}">
                  <a16:creationId xmlns:a16="http://schemas.microsoft.com/office/drawing/2014/main" id="{C4B79436-9285-45DE-A9FB-B3DD750738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1" name="Freeform 28">
              <a:extLst>
                <a:ext uri="{FF2B5EF4-FFF2-40B4-BE49-F238E27FC236}">
                  <a16:creationId xmlns:a16="http://schemas.microsoft.com/office/drawing/2014/main" id="{B0BF8BF3-C90A-483A-B61E-13D2C41FBAC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2" name="Freeform 29">
              <a:extLst>
                <a:ext uri="{FF2B5EF4-FFF2-40B4-BE49-F238E27FC236}">
                  <a16:creationId xmlns:a16="http://schemas.microsoft.com/office/drawing/2014/main" id="{31011274-F329-444B-9B06-69DD2EC4490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3" name="Freeform 30">
              <a:extLst>
                <a:ext uri="{FF2B5EF4-FFF2-40B4-BE49-F238E27FC236}">
                  <a16:creationId xmlns:a16="http://schemas.microsoft.com/office/drawing/2014/main" id="{DB8B1D39-5B9A-4B4E-849B-A5821A2460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4" name="Freeform 31">
              <a:extLst>
                <a:ext uri="{FF2B5EF4-FFF2-40B4-BE49-F238E27FC236}">
                  <a16:creationId xmlns:a16="http://schemas.microsoft.com/office/drawing/2014/main" id="{336ECD63-75C2-4A32-A31B-30BB3097240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grpSp>
      <p:pic>
        <p:nvPicPr>
          <p:cNvPr id="4" name="Picture 3">
            <a:extLst>
              <a:ext uri="{FF2B5EF4-FFF2-40B4-BE49-F238E27FC236}">
                <a16:creationId xmlns:a16="http://schemas.microsoft.com/office/drawing/2014/main" id="{96C18C2C-6CEA-4096-9B02-6575D2E2B61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124231" y="962270"/>
            <a:ext cx="6844045" cy="4790830"/>
          </a:xfrm>
          <a:prstGeom prst="rect">
            <a:avLst/>
          </a:prstGeom>
        </p:spPr>
      </p:pic>
    </p:spTree>
    <p:extLst>
      <p:ext uri="{BB962C8B-B14F-4D97-AF65-F5344CB8AC3E}">
        <p14:creationId xmlns:p14="http://schemas.microsoft.com/office/powerpoint/2010/main" val="3949945191"/>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artoon Police Officer, Policeman, Isolated On White Background ...">
            <a:extLst>
              <a:ext uri="{FF2B5EF4-FFF2-40B4-BE49-F238E27FC236}">
                <a16:creationId xmlns:a16="http://schemas.microsoft.com/office/drawing/2014/main" id="{B7F7E6F4-C246-4A0C-A1F5-A1915A44345A}"/>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2299854" y="853043"/>
            <a:ext cx="2078182" cy="4453247"/>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BOT &amp; Lyme Disease – Hyperbaric Oxygen NJ">
            <a:extLst>
              <a:ext uri="{FF2B5EF4-FFF2-40B4-BE49-F238E27FC236}">
                <a16:creationId xmlns:a16="http://schemas.microsoft.com/office/drawing/2014/main" id="{89905908-DE45-4F85-8BE2-B8E5AE458359}"/>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458690" y="1524001"/>
            <a:ext cx="4316056" cy="2751486"/>
          </a:xfrm>
          <a:prstGeom prst="rect">
            <a:avLst/>
          </a:prstGeom>
          <a:noFill/>
          <a:extLst>
            <a:ext uri="{909E8E84-426E-40DD-AFC4-6F175D3DCCD1}">
              <a14:hiddenFill xmlns:a14="http://schemas.microsoft.com/office/drawing/2010/main">
                <a:solidFill>
                  <a:srgbClr val="FFFFFF"/>
                </a:solidFill>
              </a14:hiddenFill>
            </a:ext>
          </a:extLst>
        </p:spPr>
      </p:pic>
      <p:sp>
        <p:nvSpPr>
          <p:cNvPr id="3" name="Plus Sign 2">
            <a:extLst>
              <a:ext uri="{FF2B5EF4-FFF2-40B4-BE49-F238E27FC236}">
                <a16:creationId xmlns:a16="http://schemas.microsoft.com/office/drawing/2014/main" id="{C6B41E12-BD14-43D1-8DFD-09D2D19F1F92}"/>
              </a:ext>
            </a:extLst>
          </p:cNvPr>
          <p:cNvSpPr/>
          <p:nvPr/>
        </p:nvSpPr>
        <p:spPr>
          <a:xfrm>
            <a:off x="4481945" y="2359229"/>
            <a:ext cx="872835" cy="720437"/>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00311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 name="Rectangle 8">
            <a:extLst>
              <a:ext uri="{FF2B5EF4-FFF2-40B4-BE49-F238E27FC236}">
                <a16:creationId xmlns:a16="http://schemas.microsoft.com/office/drawing/2014/main" id="{3CBA50DB-DBC7-4B6E-B3C1-8FF1EA519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1DED8FB6-AF8D-4D98-913D-E6486FEC102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1902285" cy="6858001"/>
            <a:chOff x="0" y="0"/>
            <a:chExt cx="11902285" cy="6858001"/>
          </a:xfrm>
        </p:grpSpPr>
        <p:grpSp>
          <p:nvGrpSpPr>
            <p:cNvPr id="12" name="Group 11">
              <a:extLst>
                <a:ext uri="{FF2B5EF4-FFF2-40B4-BE49-F238E27FC236}">
                  <a16:creationId xmlns:a16="http://schemas.microsoft.com/office/drawing/2014/main" id="{0A805ED2-113B-4584-8827-567B5792F1FA}"/>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0"/>
              <a:ext cx="1220788"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24" name="Rectangle 5">
                <a:extLst>
                  <a:ext uri="{FF2B5EF4-FFF2-40B4-BE49-F238E27FC236}">
                    <a16:creationId xmlns:a16="http://schemas.microsoft.com/office/drawing/2014/main" id="{C6CF21D8-CC72-4F35-A29E-3AF9E6DA1302}"/>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25" name="Freeform 6">
                <a:extLst>
                  <a:ext uri="{FF2B5EF4-FFF2-40B4-BE49-F238E27FC236}">
                    <a16:creationId xmlns:a16="http://schemas.microsoft.com/office/drawing/2014/main" id="{8E60A7C3-087D-47B4-AB5A-C8B1042FD20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6" name="Freeform 7">
                <a:extLst>
                  <a:ext uri="{FF2B5EF4-FFF2-40B4-BE49-F238E27FC236}">
                    <a16:creationId xmlns:a16="http://schemas.microsoft.com/office/drawing/2014/main" id="{1885EECE-F6D9-4128-BC90-01583BF2699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7" name="Freeform 8">
                <a:extLst>
                  <a:ext uri="{FF2B5EF4-FFF2-40B4-BE49-F238E27FC236}">
                    <a16:creationId xmlns:a16="http://schemas.microsoft.com/office/drawing/2014/main" id="{F44AA128-AA96-4FF2-A1C3-F9D2E7FD38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8" name="Freeform 9">
                <a:extLst>
                  <a:ext uri="{FF2B5EF4-FFF2-40B4-BE49-F238E27FC236}">
                    <a16:creationId xmlns:a16="http://schemas.microsoft.com/office/drawing/2014/main" id="{7E52DC12-230B-4892-B284-F2FE9DE16A7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9" name="Freeform 10">
                <a:extLst>
                  <a:ext uri="{FF2B5EF4-FFF2-40B4-BE49-F238E27FC236}">
                    <a16:creationId xmlns:a16="http://schemas.microsoft.com/office/drawing/2014/main" id="{A68FBF9E-B81A-41D0-8A03-6CFC30811D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0" name="Freeform 11">
                <a:extLst>
                  <a:ext uri="{FF2B5EF4-FFF2-40B4-BE49-F238E27FC236}">
                    <a16:creationId xmlns:a16="http://schemas.microsoft.com/office/drawing/2014/main" id="{B0047F84-8480-494F-9241-39FF17CFFF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1" name="Freeform 12">
                <a:extLst>
                  <a:ext uri="{FF2B5EF4-FFF2-40B4-BE49-F238E27FC236}">
                    <a16:creationId xmlns:a16="http://schemas.microsoft.com/office/drawing/2014/main" id="{8CAF76D8-4B95-4A8E-9EE5-8CCC0A7AD2C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2" name="Freeform 13">
                <a:extLst>
                  <a:ext uri="{FF2B5EF4-FFF2-40B4-BE49-F238E27FC236}">
                    <a16:creationId xmlns:a16="http://schemas.microsoft.com/office/drawing/2014/main" id="{792F82F3-05A8-4A55-8C5B-81F6678B595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3" name="Freeform 14">
                <a:extLst>
                  <a:ext uri="{FF2B5EF4-FFF2-40B4-BE49-F238E27FC236}">
                    <a16:creationId xmlns:a16="http://schemas.microsoft.com/office/drawing/2014/main" id="{B8472536-021A-4E59-BD59-DDC090A18A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4" name="Freeform 15">
                <a:extLst>
                  <a:ext uri="{FF2B5EF4-FFF2-40B4-BE49-F238E27FC236}">
                    <a16:creationId xmlns:a16="http://schemas.microsoft.com/office/drawing/2014/main" id="{AEBEF646-3C12-469F-B194-A161A7A95D2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5" name="Line 16">
                <a:extLst>
                  <a:ext uri="{FF2B5EF4-FFF2-40B4-BE49-F238E27FC236}">
                    <a16:creationId xmlns:a16="http://schemas.microsoft.com/office/drawing/2014/main" id="{D4501159-D7AC-4307-9DFC-C8F3A94341DA}"/>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36" name="Freeform 17">
                <a:extLst>
                  <a:ext uri="{FF2B5EF4-FFF2-40B4-BE49-F238E27FC236}">
                    <a16:creationId xmlns:a16="http://schemas.microsoft.com/office/drawing/2014/main" id="{B5244C41-454C-47D8-A6A9-C17EC2A366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7" name="Freeform 18">
                <a:extLst>
                  <a:ext uri="{FF2B5EF4-FFF2-40B4-BE49-F238E27FC236}">
                    <a16:creationId xmlns:a16="http://schemas.microsoft.com/office/drawing/2014/main" id="{8FA883B8-99FB-4540-B573-F0674BFB1C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8" name="Freeform 19">
                <a:extLst>
                  <a:ext uri="{FF2B5EF4-FFF2-40B4-BE49-F238E27FC236}">
                    <a16:creationId xmlns:a16="http://schemas.microsoft.com/office/drawing/2014/main" id="{F1178B7C-5A00-4E5B-9010-B1477621E0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9" name="Freeform 20">
                <a:extLst>
                  <a:ext uri="{FF2B5EF4-FFF2-40B4-BE49-F238E27FC236}">
                    <a16:creationId xmlns:a16="http://schemas.microsoft.com/office/drawing/2014/main" id="{E359D5D8-EE2E-4714-A40A-C3A6D91F989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0" name="Rectangle 21">
                <a:extLst>
                  <a:ext uri="{FF2B5EF4-FFF2-40B4-BE49-F238E27FC236}">
                    <a16:creationId xmlns:a16="http://schemas.microsoft.com/office/drawing/2014/main" id="{8A89C2E5-F892-4666-85FB-995578FBC73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41" name="Freeform 22">
                <a:extLst>
                  <a:ext uri="{FF2B5EF4-FFF2-40B4-BE49-F238E27FC236}">
                    <a16:creationId xmlns:a16="http://schemas.microsoft.com/office/drawing/2014/main" id="{6DC6174B-0EC3-4A81-A0D1-D10DBB869A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2" name="Freeform 23">
                <a:extLst>
                  <a:ext uri="{FF2B5EF4-FFF2-40B4-BE49-F238E27FC236}">
                    <a16:creationId xmlns:a16="http://schemas.microsoft.com/office/drawing/2014/main" id="{2CB96070-0553-4F79-984C-8DABB1CD5D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3" name="Freeform 24">
                <a:extLst>
                  <a:ext uri="{FF2B5EF4-FFF2-40B4-BE49-F238E27FC236}">
                    <a16:creationId xmlns:a16="http://schemas.microsoft.com/office/drawing/2014/main" id="{BA23B6E2-3718-4009-B80E-9279154B19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4" name="Freeform 25">
                <a:extLst>
                  <a:ext uri="{FF2B5EF4-FFF2-40B4-BE49-F238E27FC236}">
                    <a16:creationId xmlns:a16="http://schemas.microsoft.com/office/drawing/2014/main" id="{CAFB32D5-E528-419B-80EE-1475633970A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5" name="Freeform 26">
                <a:extLst>
                  <a:ext uri="{FF2B5EF4-FFF2-40B4-BE49-F238E27FC236}">
                    <a16:creationId xmlns:a16="http://schemas.microsoft.com/office/drawing/2014/main" id="{A68ADD35-4FEA-404D-B2F3-23556E6E8F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6" name="Freeform 27">
                <a:extLst>
                  <a:ext uri="{FF2B5EF4-FFF2-40B4-BE49-F238E27FC236}">
                    <a16:creationId xmlns:a16="http://schemas.microsoft.com/office/drawing/2014/main" id="{89CF17CA-49E3-4B4A-836A-4FD55C67BE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7" name="Freeform 28">
                <a:extLst>
                  <a:ext uri="{FF2B5EF4-FFF2-40B4-BE49-F238E27FC236}">
                    <a16:creationId xmlns:a16="http://schemas.microsoft.com/office/drawing/2014/main" id="{AB394F2E-F3E7-4CED-84A9-35C47AB287C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8" name="Freeform 29">
                <a:extLst>
                  <a:ext uri="{FF2B5EF4-FFF2-40B4-BE49-F238E27FC236}">
                    <a16:creationId xmlns:a16="http://schemas.microsoft.com/office/drawing/2014/main" id="{FF816C2F-3999-4A9F-8395-5D68ED33A41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9" name="Freeform 30">
                <a:extLst>
                  <a:ext uri="{FF2B5EF4-FFF2-40B4-BE49-F238E27FC236}">
                    <a16:creationId xmlns:a16="http://schemas.microsoft.com/office/drawing/2014/main" id="{82AD6AC6-71D5-4BD8-9185-D3062968B5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0" name="Freeform 31">
                <a:extLst>
                  <a:ext uri="{FF2B5EF4-FFF2-40B4-BE49-F238E27FC236}">
                    <a16:creationId xmlns:a16="http://schemas.microsoft.com/office/drawing/2014/main" id="{743A50C2-65CF-4F4C-B412-6149A93ACFE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grpSp>
        <p:grpSp>
          <p:nvGrpSpPr>
            <p:cNvPr id="70" name="Group 12">
              <a:extLst>
                <a:ext uri="{FF2B5EF4-FFF2-40B4-BE49-F238E27FC236}">
                  <a16:creationId xmlns:a16="http://schemas.microsoft.com/office/drawing/2014/main" id="{6C0E7A88-FEDF-4C4F-A6B4-F7DDE9DE926A}"/>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1227597" y="0"/>
              <a:ext cx="674688" cy="6848476"/>
              <a:chOff x="11364912" y="0"/>
              <a:chExt cx="674688" cy="6848476"/>
            </a:xfrm>
            <a:gradFill flip="none" rotWithShape="1">
              <a:gsLst>
                <a:gs pos="0">
                  <a:schemeClr val="bg2"/>
                </a:gs>
                <a:gs pos="100000">
                  <a:schemeClr val="tx2">
                    <a:lumMod val="60000"/>
                    <a:lumOff val="40000"/>
                  </a:schemeClr>
                </a:gs>
              </a:gsLst>
              <a:lin ang="5400000" scaled="0"/>
              <a:tileRect/>
            </a:gradFill>
          </p:grpSpPr>
          <p:sp>
            <p:nvSpPr>
              <p:cNvPr id="14" name="Freeform 32">
                <a:extLst>
                  <a:ext uri="{FF2B5EF4-FFF2-40B4-BE49-F238E27FC236}">
                    <a16:creationId xmlns:a16="http://schemas.microsoft.com/office/drawing/2014/main" id="{AE94B3EE-D5C0-4BDE-B6AA-7599F0486E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5" name="Freeform 33">
                <a:extLst>
                  <a:ext uri="{FF2B5EF4-FFF2-40B4-BE49-F238E27FC236}">
                    <a16:creationId xmlns:a16="http://schemas.microsoft.com/office/drawing/2014/main" id="{5EF110E8-C00D-454E-8F3A-ECF2D356676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6" name="Freeform 34">
                <a:extLst>
                  <a:ext uri="{FF2B5EF4-FFF2-40B4-BE49-F238E27FC236}">
                    <a16:creationId xmlns:a16="http://schemas.microsoft.com/office/drawing/2014/main" id="{BFC5F327-6927-4F35-9AF6-C45527BB451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7" name="Freeform 35">
                <a:extLst>
                  <a:ext uri="{FF2B5EF4-FFF2-40B4-BE49-F238E27FC236}">
                    <a16:creationId xmlns:a16="http://schemas.microsoft.com/office/drawing/2014/main" id="{BF2D314D-AEDE-418D-9702-D3CDB98C30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8" name="Freeform 36">
                <a:extLst>
                  <a:ext uri="{FF2B5EF4-FFF2-40B4-BE49-F238E27FC236}">
                    <a16:creationId xmlns:a16="http://schemas.microsoft.com/office/drawing/2014/main" id="{64FD07F8-3CA6-4209-9A9E-30609FE9A36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9" name="Freeform 37">
                <a:extLst>
                  <a:ext uri="{FF2B5EF4-FFF2-40B4-BE49-F238E27FC236}">
                    <a16:creationId xmlns:a16="http://schemas.microsoft.com/office/drawing/2014/main" id="{AB0AE24D-CD49-4B57-82E0-780F62AE4F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0" name="Freeform 38">
                <a:extLst>
                  <a:ext uri="{FF2B5EF4-FFF2-40B4-BE49-F238E27FC236}">
                    <a16:creationId xmlns:a16="http://schemas.microsoft.com/office/drawing/2014/main" id="{66803AF8-6368-45E6-A0B7-C0C4CFFEEB5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1" name="Freeform 39">
                <a:extLst>
                  <a:ext uri="{FF2B5EF4-FFF2-40B4-BE49-F238E27FC236}">
                    <a16:creationId xmlns:a16="http://schemas.microsoft.com/office/drawing/2014/main" id="{B4761E05-2792-472B-A814-9616151CF3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2" name="Freeform 40">
                <a:extLst>
                  <a:ext uri="{FF2B5EF4-FFF2-40B4-BE49-F238E27FC236}">
                    <a16:creationId xmlns:a16="http://schemas.microsoft.com/office/drawing/2014/main" id="{40B6A261-9427-4E70-9564-048AD009BD8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3" name="Rectangle 41">
                <a:extLst>
                  <a:ext uri="{FF2B5EF4-FFF2-40B4-BE49-F238E27FC236}">
                    <a16:creationId xmlns:a16="http://schemas.microsoft.com/office/drawing/2014/main" id="{68BFDFBE-2286-4123-9436-E1DF84AF494F}"/>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grpSp>
      </p:grpSp>
      <p:pic>
        <p:nvPicPr>
          <p:cNvPr id="52" name="Picture 2">
            <a:extLst>
              <a:ext uri="{FF2B5EF4-FFF2-40B4-BE49-F238E27FC236}">
                <a16:creationId xmlns:a16="http://schemas.microsoft.com/office/drawing/2014/main" id="{5B3DE270-418F-47A7-B311-C4D876041DC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email">
            <a:alphaModFix amt="30000"/>
            <a:extLst>
              <a:ext uri="{28A0092B-C50C-407E-A947-70E740481C1C}">
                <a14:useLocalDpi xmlns:a14="http://schemas.microsoft.com/office/drawing/2010/main"/>
              </a:ext>
            </a:extLst>
          </a:blip>
          <a:srcRect/>
          <a:stretch>
            <a:fillRect/>
          </a:stretch>
        </p:blipFill>
        <p:spPr bwMode="auto">
          <a:xfrm>
            <a:off x="0" y="0"/>
            <a:ext cx="12192003" cy="6858001"/>
          </a:xfrm>
          <a:prstGeom prst="rect">
            <a:avLst/>
          </a:prstGeom>
          <a:noFill/>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F0A8C33A-FE8E-4EC9-AEFE-A9D569E0E642}"/>
              </a:ext>
            </a:extLst>
          </p:cNvPr>
          <p:cNvSpPr>
            <a:spLocks noGrp="1"/>
          </p:cNvSpPr>
          <p:nvPr>
            <p:ph type="title"/>
          </p:nvPr>
        </p:nvSpPr>
        <p:spPr>
          <a:xfrm>
            <a:off x="7946591" y="-95857"/>
            <a:ext cx="3281003" cy="1478570"/>
          </a:xfrm>
        </p:spPr>
        <p:txBody>
          <a:bodyPr anchor="b">
            <a:normAutofit/>
          </a:bodyPr>
          <a:lstStyle/>
          <a:p>
            <a:r>
              <a:rPr lang="en-US" sz="2800" dirty="0">
                <a:solidFill>
                  <a:srgbClr val="FFFFFF"/>
                </a:solidFill>
              </a:rPr>
              <a:t>byzantine</a:t>
            </a:r>
          </a:p>
        </p:txBody>
      </p:sp>
      <p:sp useBgFill="1">
        <p:nvSpPr>
          <p:cNvPr id="54" name="Round Diagonal Corner Rectangle 11">
            <a:extLst>
              <a:ext uri="{FF2B5EF4-FFF2-40B4-BE49-F238E27FC236}">
                <a16:creationId xmlns:a16="http://schemas.microsoft.com/office/drawing/2014/main" id="{A1351C6B-7343-451F-AB4A-1CE294A4E9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8949" y="808057"/>
            <a:ext cx="6752461" cy="5234394"/>
          </a:xfrm>
          <a:prstGeom prst="round2DiagRect">
            <a:avLst>
              <a:gd name="adj1" fmla="val 741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Schism">
            <a:extLst>
              <a:ext uri="{FF2B5EF4-FFF2-40B4-BE49-F238E27FC236}">
                <a16:creationId xmlns:a16="http://schemas.microsoft.com/office/drawing/2014/main" id="{46961EC7-E671-4018-A9B8-E886B8B9ADF1}"/>
              </a:ext>
            </a:extLst>
          </p:cNvPr>
          <p:cNvPicPr>
            <a:picLocks noChangeAspect="1" noChangeArrowheads="1"/>
          </p:cNvPicPr>
          <p:nvPr/>
        </p:nvPicPr>
        <p:blipFill rotWithShape="1">
          <a:blip r:embed="rId4">
            <a:extLst>
              <a:ext uri="{28A0092B-C50C-407E-A947-70E740481C1C}">
                <a14:useLocalDpi xmlns:a14="http://schemas.microsoft.com/office/drawing/2010/main"/>
              </a:ext>
            </a:extLst>
          </a:blip>
          <a:stretch/>
        </p:blipFill>
        <p:spPr bwMode="auto">
          <a:xfrm>
            <a:off x="1118988" y="1455318"/>
            <a:ext cx="6112382" cy="3941902"/>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1FA0628B-53CF-4BEC-B53F-0DE50BC5410D}"/>
              </a:ext>
            </a:extLst>
          </p:cNvPr>
          <p:cNvSpPr>
            <a:spLocks noGrp="1"/>
          </p:cNvSpPr>
          <p:nvPr>
            <p:ph idx="1"/>
          </p:nvPr>
        </p:nvSpPr>
        <p:spPr>
          <a:xfrm>
            <a:off x="7941829" y="1611313"/>
            <a:ext cx="3323867" cy="4343400"/>
          </a:xfrm>
        </p:spPr>
        <p:txBody>
          <a:bodyPr>
            <a:normAutofit/>
          </a:bodyPr>
          <a:lstStyle/>
          <a:p>
            <a:r>
              <a:rPr lang="en-US" sz="1800" dirty="0">
                <a:solidFill>
                  <a:srgbClr val="FFFFFF"/>
                </a:solidFill>
              </a:rPr>
              <a:t>Churches </a:t>
            </a:r>
            <a:r>
              <a:rPr lang="en-US" sz="1800" dirty="0">
                <a:solidFill>
                  <a:srgbClr val="FFFFFF"/>
                </a:solidFill>
                <a:sym typeface="Wingdings" panose="05000000000000000000" pitchFamily="2" charset="2"/>
              </a:rPr>
              <a:t> Albanian, Belarusian, Bulgarian, Croatian/Serbian, Greek Byzantine, Hungarian, Italo-Albanian, Macedonian, Melkite, Romanian, Russian, Ruthenian, Slovak, Ukrainian</a:t>
            </a:r>
          </a:p>
          <a:p>
            <a:r>
              <a:rPr lang="en-US" sz="1800" dirty="0">
                <a:solidFill>
                  <a:srgbClr val="FFFFFF"/>
                </a:solidFill>
                <a:sym typeface="Wingdings" panose="05000000000000000000" pitchFamily="2" charset="2"/>
              </a:rPr>
              <a:t>Known as Greek Catholic ___ Church</a:t>
            </a:r>
          </a:p>
          <a:p>
            <a:r>
              <a:rPr lang="en-US" sz="1800" dirty="0">
                <a:solidFill>
                  <a:srgbClr val="FFFFFF"/>
                </a:solidFill>
                <a:sym typeface="Wingdings" panose="05000000000000000000" pitchFamily="2" charset="2"/>
              </a:rPr>
              <a:t>Ruthenian = Byzantine Catholic Church in USA</a:t>
            </a:r>
          </a:p>
        </p:txBody>
      </p:sp>
    </p:spTree>
    <p:extLst>
      <p:ext uri="{BB962C8B-B14F-4D97-AF65-F5344CB8AC3E}">
        <p14:creationId xmlns:p14="http://schemas.microsoft.com/office/powerpoint/2010/main" val="1786942956"/>
      </p:ext>
    </p:extLst>
  </p:cSld>
  <p:clrMapOvr>
    <a:overrideClrMapping bg1="lt1" tx1="dk1" bg2="lt2" tx2="dk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7A49C-5DB2-4A88-9BBF-173F8A876607}"/>
              </a:ext>
            </a:extLst>
          </p:cNvPr>
          <p:cNvSpPr>
            <a:spLocks noGrp="1"/>
          </p:cNvSpPr>
          <p:nvPr>
            <p:ph type="title"/>
          </p:nvPr>
        </p:nvSpPr>
        <p:spPr/>
        <p:txBody>
          <a:bodyPr/>
          <a:lstStyle/>
          <a:p>
            <a:r>
              <a:rPr lang="en-US" dirty="0"/>
              <a:t>byzantine</a:t>
            </a:r>
          </a:p>
        </p:txBody>
      </p:sp>
      <p:sp>
        <p:nvSpPr>
          <p:cNvPr id="3" name="Content Placeholder 2">
            <a:extLst>
              <a:ext uri="{FF2B5EF4-FFF2-40B4-BE49-F238E27FC236}">
                <a16:creationId xmlns:a16="http://schemas.microsoft.com/office/drawing/2014/main" id="{DF94F7B1-887D-4702-BBF5-8C43C8AE5E68}"/>
              </a:ext>
            </a:extLst>
          </p:cNvPr>
          <p:cNvSpPr>
            <a:spLocks noGrp="1"/>
          </p:cNvSpPr>
          <p:nvPr>
            <p:ph idx="1"/>
          </p:nvPr>
        </p:nvSpPr>
        <p:spPr>
          <a:xfrm>
            <a:off x="1141412" y="1847462"/>
            <a:ext cx="9905999" cy="4392020"/>
          </a:xfrm>
        </p:spPr>
        <p:txBody>
          <a:bodyPr>
            <a:normAutofit fontScale="85000" lnSpcReduction="20000"/>
          </a:bodyPr>
          <a:lstStyle/>
          <a:p>
            <a:r>
              <a:rPr lang="en-US" sz="2400" dirty="0">
                <a:solidFill>
                  <a:srgbClr val="FFFFFF"/>
                </a:solidFill>
                <a:sym typeface="Wingdings" panose="05000000000000000000" pitchFamily="2" charset="2"/>
              </a:rPr>
              <a:t>Local Churches*  Christ the King Ukrainian Church (JP), </a:t>
            </a:r>
            <a:r>
              <a:rPr lang="en-US" sz="2400" dirty="0" err="1">
                <a:solidFill>
                  <a:srgbClr val="FFFFFF"/>
                </a:solidFill>
                <a:sym typeface="Wingdings" panose="05000000000000000000" pitchFamily="2" charset="2"/>
              </a:rPr>
              <a:t>Sts</a:t>
            </a:r>
            <a:r>
              <a:rPr lang="en-US" sz="2400" dirty="0">
                <a:solidFill>
                  <a:srgbClr val="FFFFFF"/>
                </a:solidFill>
                <a:sym typeface="Wingdings" panose="05000000000000000000" pitchFamily="2" charset="2"/>
              </a:rPr>
              <a:t>. Cyril and Methodius and St. Raphael’s Croatian Catholic Church (NY), Our Lady of the Annunciation Melkite Catholic Cathedral (West Roxbury)</a:t>
            </a:r>
            <a:endParaRPr lang="en-US" sz="2400" dirty="0">
              <a:solidFill>
                <a:srgbClr val="FFFFFF"/>
              </a:solidFill>
            </a:endParaRPr>
          </a:p>
          <a:p>
            <a:r>
              <a:rPr lang="en-US" dirty="0"/>
              <a:t>Languages </a:t>
            </a:r>
            <a:r>
              <a:rPr lang="en-US" dirty="0">
                <a:sym typeface="Wingdings" panose="05000000000000000000" pitchFamily="2" charset="2"/>
              </a:rPr>
              <a:t> Based on ethnic group</a:t>
            </a:r>
          </a:p>
          <a:p>
            <a:r>
              <a:rPr lang="en-US" dirty="0">
                <a:sym typeface="Wingdings" panose="05000000000000000000" pitchFamily="2" charset="2"/>
              </a:rPr>
              <a:t>Key Saints  St. Josaphat </a:t>
            </a:r>
            <a:r>
              <a:rPr lang="en-US" dirty="0" err="1">
                <a:sym typeface="Wingdings" panose="05000000000000000000" pitchFamily="2" charset="2"/>
              </a:rPr>
              <a:t>Kuntsevych</a:t>
            </a:r>
            <a:r>
              <a:rPr lang="en-US" dirty="0">
                <a:sym typeface="Wingdings" panose="05000000000000000000" pitchFamily="2" charset="2"/>
              </a:rPr>
              <a:t> (Ukrainian, Belarusian), “Equal to the Apostles”: </a:t>
            </a:r>
            <a:r>
              <a:rPr lang="en-US" dirty="0" err="1">
                <a:sym typeface="Wingdings" panose="05000000000000000000" pitchFamily="2" charset="2"/>
              </a:rPr>
              <a:t>Sts</a:t>
            </a:r>
            <a:r>
              <a:rPr lang="en-US" dirty="0">
                <a:sym typeface="Wingdings" panose="05000000000000000000" pitchFamily="2" charset="2"/>
              </a:rPr>
              <a:t>. Cyril and Methodius, Olga and Vladimir of Kiev</a:t>
            </a:r>
          </a:p>
          <a:p>
            <a:r>
              <a:rPr lang="en-US" dirty="0">
                <a:sym typeface="Wingdings" panose="05000000000000000000" pitchFamily="2" charset="2"/>
              </a:rPr>
              <a:t>Unique Feasts </a:t>
            </a:r>
          </a:p>
          <a:p>
            <a:pPr lvl="1"/>
            <a:r>
              <a:rPr lang="en-US" dirty="0">
                <a:sym typeface="Wingdings" panose="05000000000000000000" pitchFamily="2" charset="2"/>
              </a:rPr>
              <a:t>Liturgical year starts September 1</a:t>
            </a:r>
          </a:p>
          <a:p>
            <a:pPr lvl="1"/>
            <a:r>
              <a:rPr lang="en-US" dirty="0">
                <a:sym typeface="Wingdings" panose="05000000000000000000" pitchFamily="2" charset="2"/>
              </a:rPr>
              <a:t>12 Great Feasts   vary by Church, focused on events in Mary and Jesus’ life</a:t>
            </a:r>
          </a:p>
          <a:p>
            <a:pPr lvl="2"/>
            <a:r>
              <a:rPr lang="en-US" dirty="0">
                <a:hlinkClick r:id="rId3"/>
              </a:rPr>
              <a:t>Ukrainian Liturgical Calendar</a:t>
            </a:r>
            <a:endParaRPr lang="en-US" dirty="0">
              <a:sym typeface="Wingdings" panose="05000000000000000000" pitchFamily="2" charset="2"/>
            </a:endParaRPr>
          </a:p>
          <a:p>
            <a:pPr lvl="1"/>
            <a:r>
              <a:rPr lang="en-US" dirty="0">
                <a:sym typeface="Wingdings" panose="05000000000000000000" pitchFamily="2" charset="2"/>
              </a:rPr>
              <a:t>Clean Monday and Lazarus Saturday*	</a:t>
            </a:r>
          </a:p>
          <a:p>
            <a:pPr lvl="1"/>
            <a:r>
              <a:rPr lang="en-US" dirty="0">
                <a:sym typeface="Wingdings" panose="05000000000000000000" pitchFamily="2" charset="2"/>
              </a:rPr>
              <a:t>November 12 St. Josaphat </a:t>
            </a:r>
            <a:r>
              <a:rPr lang="en-US" dirty="0" err="1">
                <a:sym typeface="Wingdings" panose="05000000000000000000" pitchFamily="2" charset="2"/>
              </a:rPr>
              <a:t>Kuntsevych</a:t>
            </a:r>
            <a:r>
              <a:rPr lang="en-US" dirty="0">
                <a:sym typeface="Wingdings" panose="05000000000000000000" pitchFamily="2" charset="2"/>
              </a:rPr>
              <a:t>, martyr</a:t>
            </a:r>
          </a:p>
        </p:txBody>
      </p:sp>
    </p:spTree>
    <p:extLst>
      <p:ext uri="{BB962C8B-B14F-4D97-AF65-F5344CB8AC3E}">
        <p14:creationId xmlns:p14="http://schemas.microsoft.com/office/powerpoint/2010/main" val="33422635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6100D9-3AF7-428B-AA6F-4692A3E51BF5}"/>
              </a:ext>
            </a:extLst>
          </p:cNvPr>
          <p:cNvSpPr>
            <a:spLocks noGrp="1"/>
          </p:cNvSpPr>
          <p:nvPr>
            <p:ph type="title"/>
          </p:nvPr>
        </p:nvSpPr>
        <p:spPr/>
        <p:txBody>
          <a:bodyPr/>
          <a:lstStyle/>
          <a:p>
            <a:r>
              <a:rPr lang="en-US" dirty="0"/>
              <a:t>byzantine</a:t>
            </a:r>
          </a:p>
        </p:txBody>
      </p:sp>
      <p:sp>
        <p:nvSpPr>
          <p:cNvPr id="3" name="Content Placeholder 2">
            <a:extLst>
              <a:ext uri="{FF2B5EF4-FFF2-40B4-BE49-F238E27FC236}">
                <a16:creationId xmlns:a16="http://schemas.microsoft.com/office/drawing/2014/main" id="{139ACC81-EC66-4DB6-9E0A-69820A6CF2FA}"/>
              </a:ext>
            </a:extLst>
          </p:cNvPr>
          <p:cNvSpPr>
            <a:spLocks noGrp="1"/>
          </p:cNvSpPr>
          <p:nvPr>
            <p:ph idx="1"/>
          </p:nvPr>
        </p:nvSpPr>
        <p:spPr>
          <a:xfrm>
            <a:off x="1141412" y="1782955"/>
            <a:ext cx="9905999" cy="4313873"/>
          </a:xfrm>
        </p:spPr>
        <p:txBody>
          <a:bodyPr>
            <a:normAutofit fontScale="92500" lnSpcReduction="10000"/>
          </a:bodyPr>
          <a:lstStyle/>
          <a:p>
            <a:r>
              <a:rPr lang="en-US" dirty="0"/>
              <a:t>Major Points of Distinction</a:t>
            </a:r>
          </a:p>
          <a:p>
            <a:pPr lvl="1"/>
            <a:r>
              <a:rPr lang="en-US" dirty="0"/>
              <a:t>Mass = Holy Sacrifice, Eparchy = diocese, Sacraments = mysteries</a:t>
            </a:r>
          </a:p>
          <a:p>
            <a:pPr lvl="1"/>
            <a:r>
              <a:rPr lang="en-US" dirty="0"/>
              <a:t>No difference between private and public prayer</a:t>
            </a:r>
          </a:p>
          <a:p>
            <a:pPr lvl="1"/>
            <a:r>
              <a:rPr lang="en-US" dirty="0"/>
              <a:t>3 Liturgies </a:t>
            </a:r>
            <a:r>
              <a:rPr lang="en-US" dirty="0">
                <a:sym typeface="Wingdings" panose="05000000000000000000" pitchFamily="2" charset="2"/>
              </a:rPr>
              <a:t> </a:t>
            </a:r>
            <a:r>
              <a:rPr lang="en-US" dirty="0"/>
              <a:t>Divine Liturgy of St. John Chrysostom, except during Lent (Basil the Great or Presanctified)</a:t>
            </a:r>
          </a:p>
          <a:p>
            <a:pPr lvl="1"/>
            <a:r>
              <a:rPr lang="en-US" dirty="0"/>
              <a:t>No daily Mass</a:t>
            </a:r>
          </a:p>
          <a:p>
            <a:pPr lvl="1"/>
            <a:r>
              <a:rPr lang="en-US" dirty="0"/>
              <a:t>Sacraments of Initiation at same time</a:t>
            </a:r>
          </a:p>
          <a:p>
            <a:pPr lvl="2"/>
            <a:r>
              <a:rPr lang="en-US" dirty="0"/>
              <a:t>Communion = tongue only, intinction,  leavened bread, spoon</a:t>
            </a:r>
          </a:p>
          <a:p>
            <a:pPr lvl="1"/>
            <a:r>
              <a:rPr lang="en-US" dirty="0"/>
              <a:t>Good Friday </a:t>
            </a:r>
            <a:r>
              <a:rPr lang="en-US" dirty="0">
                <a:sym typeface="Wingdings" panose="05000000000000000000" pitchFamily="2" charset="2"/>
              </a:rPr>
              <a:t> veneration of Jesus’ burial cloth</a:t>
            </a:r>
          </a:p>
          <a:p>
            <a:pPr lvl="1"/>
            <a:r>
              <a:rPr lang="en-US" dirty="0"/>
              <a:t>Veneration of icons</a:t>
            </a:r>
          </a:p>
          <a:p>
            <a:pPr lvl="1"/>
            <a:r>
              <a:rPr lang="en-US" dirty="0"/>
              <a:t>Incense whole congregation first, Gospel carried around the Church </a:t>
            </a:r>
          </a:p>
        </p:txBody>
      </p:sp>
    </p:spTree>
    <p:extLst>
      <p:ext uri="{BB962C8B-B14F-4D97-AF65-F5344CB8AC3E}">
        <p14:creationId xmlns:p14="http://schemas.microsoft.com/office/powerpoint/2010/main" val="30623399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C9E6C-1BE0-4CE1-9547-9B4FEDEE4D82}"/>
              </a:ext>
            </a:extLst>
          </p:cNvPr>
          <p:cNvSpPr>
            <a:spLocks noGrp="1"/>
          </p:cNvSpPr>
          <p:nvPr>
            <p:ph type="title"/>
          </p:nvPr>
        </p:nvSpPr>
        <p:spPr/>
        <p:txBody>
          <a:bodyPr/>
          <a:lstStyle/>
          <a:p>
            <a:r>
              <a:rPr lang="en-US" dirty="0"/>
              <a:t>byzantine</a:t>
            </a:r>
          </a:p>
        </p:txBody>
      </p:sp>
      <p:sp>
        <p:nvSpPr>
          <p:cNvPr id="3" name="Content Placeholder 2">
            <a:extLst>
              <a:ext uri="{FF2B5EF4-FFF2-40B4-BE49-F238E27FC236}">
                <a16:creationId xmlns:a16="http://schemas.microsoft.com/office/drawing/2014/main" id="{F4AAF9F2-0321-41E3-97F2-727C3BB6E06F}"/>
              </a:ext>
            </a:extLst>
          </p:cNvPr>
          <p:cNvSpPr>
            <a:spLocks noGrp="1"/>
          </p:cNvSpPr>
          <p:nvPr>
            <p:ph idx="1"/>
          </p:nvPr>
        </p:nvSpPr>
        <p:spPr/>
        <p:txBody>
          <a:bodyPr/>
          <a:lstStyle/>
          <a:p>
            <a:r>
              <a:rPr lang="en-US" dirty="0"/>
              <a:t>Major Points of Distinction</a:t>
            </a:r>
          </a:p>
          <a:p>
            <a:pPr lvl="1"/>
            <a:r>
              <a:rPr lang="en-US" dirty="0"/>
              <a:t>Divine Liturgy fully sung, standing</a:t>
            </a:r>
          </a:p>
          <a:p>
            <a:pPr lvl="1"/>
            <a:r>
              <a:rPr lang="en-US" dirty="0"/>
              <a:t>Sign of Cross </a:t>
            </a:r>
            <a:r>
              <a:rPr lang="en-US" dirty="0">
                <a:sym typeface="Wingdings" panose="05000000000000000000" pitchFamily="2" charset="2"/>
              </a:rPr>
              <a:t> R to L, first 3 fingers together (Trinity) and remaining 2 pressed to palm (Christ’s humanity and divinity)</a:t>
            </a:r>
          </a:p>
          <a:p>
            <a:pPr lvl="1"/>
            <a:r>
              <a:rPr lang="en-US" dirty="0">
                <a:sym typeface="Wingdings" panose="05000000000000000000" pitchFamily="2" charset="2"/>
              </a:rPr>
              <a:t>Priest blessing congregants  ICXE shape </a:t>
            </a:r>
          </a:p>
          <a:p>
            <a:pPr lvl="1"/>
            <a:r>
              <a:rPr lang="en-US" dirty="0">
                <a:sym typeface="Wingdings" panose="05000000000000000000" pitchFamily="2" charset="2"/>
              </a:rPr>
              <a:t>Epiclesis, not transubstantiation or words of institution = liturgical focus</a:t>
            </a:r>
            <a:endParaRPr lang="en-US" dirty="0"/>
          </a:p>
          <a:p>
            <a:pPr lvl="1"/>
            <a:endParaRPr lang="en-US" dirty="0"/>
          </a:p>
        </p:txBody>
      </p:sp>
    </p:spTree>
    <p:extLst>
      <p:ext uri="{BB962C8B-B14F-4D97-AF65-F5344CB8AC3E}">
        <p14:creationId xmlns:p14="http://schemas.microsoft.com/office/powerpoint/2010/main" val="12902284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a:blip r:embed="rId3" cstate="email">
            <a:duotone>
              <a:schemeClr val="bg2">
                <a:shade val="88000"/>
                <a:hueMod val="106000"/>
                <a:satMod val="140000"/>
                <a:lumMod val="54000"/>
              </a:schemeClr>
              <a:schemeClr val="bg2">
                <a:tint val="98000"/>
                <a:hueMod val="90000"/>
                <a:satMod val="150000"/>
                <a:lumMod val="160000"/>
              </a:schemeClr>
            </a:duotone>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sp useBgFill="1">
        <p:nvSpPr>
          <p:cNvPr id="17412" name="Rectangle 70">
            <a:extLst>
              <a:ext uri="{FF2B5EF4-FFF2-40B4-BE49-F238E27FC236}">
                <a16:creationId xmlns:a16="http://schemas.microsoft.com/office/drawing/2014/main" id="{C2E4E997-8672-4FFD-B8EC-9932A8E471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pic>
        <p:nvPicPr>
          <p:cNvPr id="73" name="Picture 2">
            <a:extLst>
              <a:ext uri="{FF2B5EF4-FFF2-40B4-BE49-F238E27FC236}">
                <a16:creationId xmlns:a16="http://schemas.microsoft.com/office/drawing/2014/main" id="{FE6BA9E6-1D9E-4D30-B528-D49FA1342E4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email">
            <a:alphaModFix amt="30000"/>
            <a:extLst>
              <a:ext uri="{28A0092B-C50C-407E-A947-70E740481C1C}">
                <a14:useLocalDpi xmlns:a14="http://schemas.microsoft.com/office/drawing/2010/main"/>
              </a:ext>
            </a:extLst>
          </a:blip>
          <a:srcRect/>
          <a:stretch>
            <a:fillRect/>
          </a:stretch>
        </p:blipFill>
        <p:spPr bwMode="auto">
          <a:xfrm>
            <a:off x="0" y="0"/>
            <a:ext cx="12192003" cy="6858001"/>
          </a:xfrm>
          <a:prstGeom prst="rect">
            <a:avLst/>
          </a:prstGeom>
          <a:noFill/>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638A17E1-74AD-4A81-880F-4F2C7726C609}"/>
              </a:ext>
            </a:extLst>
          </p:cNvPr>
          <p:cNvSpPr>
            <a:spLocks noGrp="1"/>
          </p:cNvSpPr>
          <p:nvPr>
            <p:ph type="title"/>
          </p:nvPr>
        </p:nvSpPr>
        <p:spPr>
          <a:xfrm>
            <a:off x="1141412" y="127450"/>
            <a:ext cx="5074579" cy="1478570"/>
          </a:xfrm>
        </p:spPr>
        <p:txBody>
          <a:bodyPr>
            <a:normAutofit/>
          </a:bodyPr>
          <a:lstStyle/>
          <a:p>
            <a:r>
              <a:rPr lang="en-US" sz="3200" dirty="0"/>
              <a:t>Byzantine iconography</a:t>
            </a:r>
          </a:p>
        </p:txBody>
      </p:sp>
      <p:sp>
        <p:nvSpPr>
          <p:cNvPr id="3" name="Content Placeholder 2">
            <a:extLst>
              <a:ext uri="{FF2B5EF4-FFF2-40B4-BE49-F238E27FC236}">
                <a16:creationId xmlns:a16="http://schemas.microsoft.com/office/drawing/2014/main" id="{D11FB590-EC0E-4928-95E1-89BEB0F85F96}"/>
              </a:ext>
            </a:extLst>
          </p:cNvPr>
          <p:cNvSpPr>
            <a:spLocks noGrp="1"/>
          </p:cNvSpPr>
          <p:nvPr>
            <p:ph idx="1"/>
          </p:nvPr>
        </p:nvSpPr>
        <p:spPr>
          <a:xfrm>
            <a:off x="1141412" y="1273177"/>
            <a:ext cx="4998380" cy="4354512"/>
          </a:xfrm>
        </p:spPr>
        <p:txBody>
          <a:bodyPr>
            <a:normAutofit lnSpcReduction="10000"/>
          </a:bodyPr>
          <a:lstStyle/>
          <a:p>
            <a:r>
              <a:rPr lang="en-US" sz="2000" dirty="0"/>
              <a:t>Luke 8:17</a:t>
            </a:r>
          </a:p>
          <a:p>
            <a:r>
              <a:rPr lang="en-US" sz="2000" dirty="0"/>
              <a:t>“Written” like Scriptures not painted,  not just an image or a painting, not just to teach illiterate people the Scriptures</a:t>
            </a:r>
          </a:p>
          <a:p>
            <a:r>
              <a:rPr lang="en-US" sz="2000" dirty="0"/>
              <a:t>“…an image is not usually equal with what it represents; but, in fact, we know that Christ, as the image or icon of the Father, is identical with the Father in every particular, differing from Him only by the fact of being begotten” </a:t>
            </a:r>
          </a:p>
          <a:p>
            <a:pPr marL="0" indent="0">
              <a:buNone/>
            </a:pPr>
            <a:r>
              <a:rPr lang="en-US" sz="2000" dirty="0"/>
              <a:t>	~ St. John of Damascus</a:t>
            </a:r>
          </a:p>
          <a:p>
            <a:pPr marL="228600" marR="0" lvl="0" indent="-228600" algn="l" defTabSz="914400" rtl="0" eaLnBrk="1" fontAlgn="auto" latinLnBrk="0" hangingPunct="1">
              <a:lnSpc>
                <a:spcPct val="120000"/>
              </a:lnSpc>
              <a:spcBef>
                <a:spcPts val="1000"/>
              </a:spcBef>
              <a:spcAft>
                <a:spcPts val="0"/>
              </a:spcAft>
              <a:buClrTx/>
              <a:buSzPct val="125000"/>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Tw Cen MT" panose="020B0602020104020603"/>
                <a:ea typeface="+mn-ea"/>
                <a:cs typeface="+mn-cs"/>
              </a:rPr>
              <a:t>Venerate as if truly in God’s presence </a:t>
            </a:r>
          </a:p>
          <a:p>
            <a:pPr marL="0" indent="0">
              <a:buNone/>
            </a:pPr>
            <a:endParaRPr lang="en-US" sz="2000" dirty="0"/>
          </a:p>
        </p:txBody>
      </p:sp>
      <p:pic>
        <p:nvPicPr>
          <p:cNvPr id="17410" name="Picture 2">
            <a:extLst>
              <a:ext uri="{FF2B5EF4-FFF2-40B4-BE49-F238E27FC236}">
                <a16:creationId xmlns:a16="http://schemas.microsoft.com/office/drawing/2014/main" id="{07CBC641-46D0-4696-898C-6119CB44C52A}"/>
              </a:ext>
            </a:extLst>
          </p:cNvPr>
          <p:cNvPicPr>
            <a:picLocks noChangeAspect="1" noChangeArrowheads="1"/>
          </p:cNvPicPr>
          <p:nvPr/>
        </p:nvPicPr>
        <p:blipFill>
          <a:blip r:embed="rId5" cstate="email">
            <a:extLst>
              <a:ext uri="{28A0092B-C50C-407E-A947-70E740481C1C}">
                <a14:useLocalDpi xmlns:a14="http://schemas.microsoft.com/office/drawing/2010/main"/>
              </a:ext>
            </a:extLst>
          </a:blip>
          <a:stretch>
            <a:fillRect/>
          </a:stretch>
        </p:blipFill>
        <p:spPr bwMode="auto">
          <a:xfrm>
            <a:off x="6466818" y="618518"/>
            <a:ext cx="4714642" cy="5596015"/>
          </a:xfrm>
          <a:prstGeom prst="round2DiagRect">
            <a:avLst>
              <a:gd name="adj1" fmla="val 5608"/>
              <a:gd name="adj2" fmla="val 0"/>
            </a:avLst>
          </a:prstGeom>
          <a:noFill/>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nvGrpSpPr>
          <p:cNvPr id="17413" name="Group 74">
            <a:extLst>
              <a:ext uri="{FF2B5EF4-FFF2-40B4-BE49-F238E27FC236}">
                <a16:creationId xmlns:a16="http://schemas.microsoft.com/office/drawing/2014/main" id="{453E4DEE-E996-40F8-8635-0FF43D7348F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76" name="Rectangle 5">
              <a:extLst>
                <a:ext uri="{FF2B5EF4-FFF2-40B4-BE49-F238E27FC236}">
                  <a16:creationId xmlns:a16="http://schemas.microsoft.com/office/drawing/2014/main" id="{08BD1D3E-43CE-49EB-A424-0738950C6424}"/>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77" name="Freeform 6">
              <a:extLst>
                <a:ext uri="{FF2B5EF4-FFF2-40B4-BE49-F238E27FC236}">
                  <a16:creationId xmlns:a16="http://schemas.microsoft.com/office/drawing/2014/main" id="{E9182037-E3FA-489A-95D5-29E4248420D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78" name="Freeform 7">
              <a:extLst>
                <a:ext uri="{FF2B5EF4-FFF2-40B4-BE49-F238E27FC236}">
                  <a16:creationId xmlns:a16="http://schemas.microsoft.com/office/drawing/2014/main" id="{E8864E76-AD7F-4BEE-B3F6-A78FA42AEFA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79" name="Freeform 8">
              <a:extLst>
                <a:ext uri="{FF2B5EF4-FFF2-40B4-BE49-F238E27FC236}">
                  <a16:creationId xmlns:a16="http://schemas.microsoft.com/office/drawing/2014/main" id="{8AD071B3-046D-4479-91FE-01E9AD7C8A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0" name="Freeform 9">
              <a:extLst>
                <a:ext uri="{FF2B5EF4-FFF2-40B4-BE49-F238E27FC236}">
                  <a16:creationId xmlns:a16="http://schemas.microsoft.com/office/drawing/2014/main" id="{91D776F5-E902-4A4D-A75D-A46E063C9F3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1" name="Freeform 10">
              <a:extLst>
                <a:ext uri="{FF2B5EF4-FFF2-40B4-BE49-F238E27FC236}">
                  <a16:creationId xmlns:a16="http://schemas.microsoft.com/office/drawing/2014/main" id="{EBED8F24-A998-4952-AB68-E2074F0746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2" name="Freeform 11">
              <a:extLst>
                <a:ext uri="{FF2B5EF4-FFF2-40B4-BE49-F238E27FC236}">
                  <a16:creationId xmlns:a16="http://schemas.microsoft.com/office/drawing/2014/main" id="{74D7A646-8CDC-49B3-9C44-3EF38DB426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3" name="Freeform 12">
              <a:extLst>
                <a:ext uri="{FF2B5EF4-FFF2-40B4-BE49-F238E27FC236}">
                  <a16:creationId xmlns:a16="http://schemas.microsoft.com/office/drawing/2014/main" id="{D4E99D14-E4F4-419B-9AAF-8D1CEAB28A2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4" name="Freeform 13">
              <a:extLst>
                <a:ext uri="{FF2B5EF4-FFF2-40B4-BE49-F238E27FC236}">
                  <a16:creationId xmlns:a16="http://schemas.microsoft.com/office/drawing/2014/main" id="{377E106C-5445-4A52-9F7E-DA173874429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5" name="Freeform 14">
              <a:extLst>
                <a:ext uri="{FF2B5EF4-FFF2-40B4-BE49-F238E27FC236}">
                  <a16:creationId xmlns:a16="http://schemas.microsoft.com/office/drawing/2014/main" id="{752BFE96-D378-4BAE-A64B-F851A34C4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6" name="Freeform 15">
              <a:extLst>
                <a:ext uri="{FF2B5EF4-FFF2-40B4-BE49-F238E27FC236}">
                  <a16:creationId xmlns:a16="http://schemas.microsoft.com/office/drawing/2014/main" id="{B88FFB19-5A5E-4078-B467-9D4ABD21BD9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7" name="Line 16">
              <a:extLst>
                <a:ext uri="{FF2B5EF4-FFF2-40B4-BE49-F238E27FC236}">
                  <a16:creationId xmlns:a16="http://schemas.microsoft.com/office/drawing/2014/main" id="{11042975-3D19-4728-BCDA-D3F5CD633EDB}"/>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88" name="Freeform 17">
              <a:extLst>
                <a:ext uri="{FF2B5EF4-FFF2-40B4-BE49-F238E27FC236}">
                  <a16:creationId xmlns:a16="http://schemas.microsoft.com/office/drawing/2014/main" id="{A28972BD-D2E1-4DCA-A907-2E3B6F6066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9" name="Freeform 18">
              <a:extLst>
                <a:ext uri="{FF2B5EF4-FFF2-40B4-BE49-F238E27FC236}">
                  <a16:creationId xmlns:a16="http://schemas.microsoft.com/office/drawing/2014/main" id="{1C806824-5C2D-4747-B038-69EE4074B3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0" name="Freeform 19">
              <a:extLst>
                <a:ext uri="{FF2B5EF4-FFF2-40B4-BE49-F238E27FC236}">
                  <a16:creationId xmlns:a16="http://schemas.microsoft.com/office/drawing/2014/main" id="{3B33F710-16D7-4F48-BFCA-66C9CA2352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1" name="Freeform 20">
              <a:extLst>
                <a:ext uri="{FF2B5EF4-FFF2-40B4-BE49-F238E27FC236}">
                  <a16:creationId xmlns:a16="http://schemas.microsoft.com/office/drawing/2014/main" id="{6C8C8ED4-90FA-4E97-AAF0-D5D51E6A935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2" name="Rectangle 21">
              <a:extLst>
                <a:ext uri="{FF2B5EF4-FFF2-40B4-BE49-F238E27FC236}">
                  <a16:creationId xmlns:a16="http://schemas.microsoft.com/office/drawing/2014/main" id="{6C5EB9C1-B25F-4172-8A96-5950ECC828F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93" name="Freeform 22">
              <a:extLst>
                <a:ext uri="{FF2B5EF4-FFF2-40B4-BE49-F238E27FC236}">
                  <a16:creationId xmlns:a16="http://schemas.microsoft.com/office/drawing/2014/main" id="{097E6E8A-9373-4655-882B-21715CCE97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4" name="Freeform 23">
              <a:extLst>
                <a:ext uri="{FF2B5EF4-FFF2-40B4-BE49-F238E27FC236}">
                  <a16:creationId xmlns:a16="http://schemas.microsoft.com/office/drawing/2014/main" id="{EB8CC766-1206-4372-ACAF-8230AF4D542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5" name="Freeform 24">
              <a:extLst>
                <a:ext uri="{FF2B5EF4-FFF2-40B4-BE49-F238E27FC236}">
                  <a16:creationId xmlns:a16="http://schemas.microsoft.com/office/drawing/2014/main" id="{1C8E2511-2489-47B2-9C19-C410910DD9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6" name="Freeform 25">
              <a:extLst>
                <a:ext uri="{FF2B5EF4-FFF2-40B4-BE49-F238E27FC236}">
                  <a16:creationId xmlns:a16="http://schemas.microsoft.com/office/drawing/2014/main" id="{D7820196-0A47-47EF-832C-A688E8977D6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7" name="Freeform 26">
              <a:extLst>
                <a:ext uri="{FF2B5EF4-FFF2-40B4-BE49-F238E27FC236}">
                  <a16:creationId xmlns:a16="http://schemas.microsoft.com/office/drawing/2014/main" id="{4982E0BF-34AE-48A3-AD6B-E0F3CD05DB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8" name="Freeform 27">
              <a:extLst>
                <a:ext uri="{FF2B5EF4-FFF2-40B4-BE49-F238E27FC236}">
                  <a16:creationId xmlns:a16="http://schemas.microsoft.com/office/drawing/2014/main" id="{CD34643B-9DF2-4310-8868-48252C3393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9" name="Freeform 28">
              <a:extLst>
                <a:ext uri="{FF2B5EF4-FFF2-40B4-BE49-F238E27FC236}">
                  <a16:creationId xmlns:a16="http://schemas.microsoft.com/office/drawing/2014/main" id="{4E020C4E-AF64-44A8-B830-779541D8D54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00" name="Freeform 29">
              <a:extLst>
                <a:ext uri="{FF2B5EF4-FFF2-40B4-BE49-F238E27FC236}">
                  <a16:creationId xmlns:a16="http://schemas.microsoft.com/office/drawing/2014/main" id="{D97BC3D3-B1B3-4825-9169-BBEF1DBCF05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01" name="Freeform 30">
              <a:extLst>
                <a:ext uri="{FF2B5EF4-FFF2-40B4-BE49-F238E27FC236}">
                  <a16:creationId xmlns:a16="http://schemas.microsoft.com/office/drawing/2014/main" id="{A750DC4F-1DAF-470E-98C6-6C68DEB933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02" name="Freeform 31">
              <a:extLst>
                <a:ext uri="{FF2B5EF4-FFF2-40B4-BE49-F238E27FC236}">
                  <a16:creationId xmlns:a16="http://schemas.microsoft.com/office/drawing/2014/main" id="{2F99594A-5BBD-4E10-A818-8BE52B7D95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grpSp>
    </p:spTree>
    <p:extLst>
      <p:ext uri="{BB962C8B-B14F-4D97-AF65-F5344CB8AC3E}">
        <p14:creationId xmlns:p14="http://schemas.microsoft.com/office/powerpoint/2010/main" val="21892550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a:blip r:embed="rId3" cstate="email">
            <a:duotone>
              <a:schemeClr val="bg2">
                <a:shade val="88000"/>
                <a:hueMod val="106000"/>
                <a:satMod val="140000"/>
                <a:lumMod val="54000"/>
              </a:schemeClr>
              <a:schemeClr val="bg2">
                <a:tint val="98000"/>
                <a:hueMod val="90000"/>
                <a:satMod val="150000"/>
                <a:lumMod val="160000"/>
              </a:schemeClr>
            </a:duotone>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grpSp>
        <p:nvGrpSpPr>
          <p:cNvPr id="75" name="Group 74">
            <a:extLst>
              <a:ext uri="{FF2B5EF4-FFF2-40B4-BE49-F238E27FC236}">
                <a16:creationId xmlns:a16="http://schemas.microsoft.com/office/drawing/2014/main" id="{8E1DDAD8-1D10-4640-A034-BE90015E37B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
            <a:ext cx="12192003" cy="6858001"/>
            <a:chOff x="0" y="-1"/>
            <a:chExt cx="12192003" cy="6858001"/>
          </a:xfrm>
        </p:grpSpPr>
        <p:sp useBgFill="1">
          <p:nvSpPr>
            <p:cNvPr id="76" name="Rectangle 75">
              <a:extLst>
                <a:ext uri="{FF2B5EF4-FFF2-40B4-BE49-F238E27FC236}">
                  <a16:creationId xmlns:a16="http://schemas.microsoft.com/office/drawing/2014/main" id="{52FE7688-721D-4A97-B007-BDE056094D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7" name="Picture 2">
              <a:extLst>
                <a:ext uri="{FF2B5EF4-FFF2-40B4-BE49-F238E27FC236}">
                  <a16:creationId xmlns:a16="http://schemas.microsoft.com/office/drawing/2014/main" id="{9E73A810-8571-4A9D-A3CB-336933AB4C0E}"/>
                </a:ext>
                <a:ext uri="{C183D7F6-B498-43B3-948B-1728B52AA6E4}">
                  <adec:decorative xmlns:adec="http://schemas.microsoft.com/office/drawing/2017/decorative" val="1"/>
                </a:ext>
              </a:extLst>
            </p:cNvPr>
            <p:cNvPicPr>
              <a:picLocks noChangeAspect="1" noChangeArrowheads="1"/>
            </p:cNvPicPr>
            <p:nvPr>
              <p:extLst>
                <p:ext uri="{386F3935-93C4-4BCD-93E2-E3B085C9AB24}">
                  <p16:designElem xmlns:p16="http://schemas.microsoft.com/office/powerpoint/2015/main" val="1"/>
                </p:ext>
              </p:extLst>
            </p:nvPr>
          </p:nvPicPr>
          <p:blipFill>
            <a:blip r:embed="rId4" cstate="email">
              <a:alphaModFix amt="30000"/>
              <a:duotone>
                <a:prstClr val="black"/>
                <a:schemeClr val="tx2">
                  <a:tint val="45000"/>
                  <a:satMod val="400000"/>
                </a:schemeClr>
              </a:duotone>
              <a:extLst>
                <a:ext uri="{28A0092B-C50C-407E-A947-70E740481C1C}">
                  <a14:useLocalDpi xmlns:a14="http://schemas.microsoft.com/office/drawing/2010/main"/>
                </a:ext>
              </a:extLst>
            </a:blip>
            <a:srcRect/>
            <a:stretch>
              <a:fillRect/>
            </a:stretch>
          </p:blipFill>
          <p:spPr bwMode="auto">
            <a:xfrm>
              <a:off x="0" y="-1"/>
              <a:ext cx="12192003" cy="6858001"/>
            </a:xfrm>
            <a:prstGeom prst="rect">
              <a:avLst/>
            </a:prstGeom>
            <a:noFill/>
            <a:extLst>
              <a:ext uri="{909E8E84-426E-40dd-AFC4-6F175D3DCCD1}">
                <a14:hiddenFill xmlns="" xmlns:a16="http://schemas.microsoft.com/office/drawing/2014/main" xmlns:a14="http://schemas.microsoft.com/office/drawing/2010/main" xmlns:p14="http://schemas.microsoft.com/office/powerpoint/2010/main">
                  <a:solidFill>
                    <a:srgbClr val="FFFFFF"/>
                  </a:solidFill>
                </a14:hiddenFill>
              </a:ext>
            </a:extLst>
          </p:spPr>
        </p:pic>
      </p:grpSp>
      <p:sp>
        <p:nvSpPr>
          <p:cNvPr id="2" name="Title 1">
            <a:extLst>
              <a:ext uri="{FF2B5EF4-FFF2-40B4-BE49-F238E27FC236}">
                <a16:creationId xmlns:a16="http://schemas.microsoft.com/office/drawing/2014/main" id="{38B51D55-1068-4A6C-B228-5154DE1AFC6E}"/>
              </a:ext>
            </a:extLst>
          </p:cNvPr>
          <p:cNvSpPr>
            <a:spLocks noGrp="1"/>
          </p:cNvSpPr>
          <p:nvPr>
            <p:ph type="title"/>
          </p:nvPr>
        </p:nvSpPr>
        <p:spPr>
          <a:xfrm>
            <a:off x="7962519" y="618518"/>
            <a:ext cx="3084891" cy="1478570"/>
          </a:xfrm>
        </p:spPr>
        <p:txBody>
          <a:bodyPr>
            <a:normAutofit/>
          </a:bodyPr>
          <a:lstStyle/>
          <a:p>
            <a:r>
              <a:rPr lang="en-US" sz="3200"/>
              <a:t>Byzantine iconography</a:t>
            </a:r>
          </a:p>
        </p:txBody>
      </p:sp>
      <p:pic>
        <p:nvPicPr>
          <p:cNvPr id="19462" name="Picture 6" descr="The Iconostasis and the Ukrainian Catholic Church in Canada ...">
            <a:extLst>
              <a:ext uri="{FF2B5EF4-FFF2-40B4-BE49-F238E27FC236}">
                <a16:creationId xmlns:a16="http://schemas.microsoft.com/office/drawing/2014/main" id="{3487702B-127C-410A-9A71-A1263414F2FF}"/>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5597" y="10"/>
            <a:ext cx="7558541" cy="6857990"/>
          </a:xfrm>
          <a:prstGeom prst="rect">
            <a:avLst/>
          </a:prstGeom>
          <a:noFill/>
          <a:extLst>
            <a:ext uri="{909E8E84-426E-40DD-AFC4-6F175D3DCCD1}">
              <a14:hiddenFill xmlns:a14="http://schemas.microsoft.com/office/drawing/2010/main">
                <a:solidFill>
                  <a:srgbClr val="FFFFFF"/>
                </a:solidFill>
              </a14:hiddenFill>
            </a:ext>
          </a:extLst>
        </p:spPr>
      </p:pic>
      <p:grpSp>
        <p:nvGrpSpPr>
          <p:cNvPr id="79" name="Group 78">
            <a:extLst>
              <a:ext uri="{FF2B5EF4-FFF2-40B4-BE49-F238E27FC236}">
                <a16:creationId xmlns:a16="http://schemas.microsoft.com/office/drawing/2014/main" id="{FD642FB6-2808-4BC5-AE0B-7302C24B78A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2305051" cy="6858001"/>
            <a:chOff x="0" y="0"/>
            <a:chExt cx="2305051" cy="6858001"/>
          </a:xfrm>
          <a:solidFill>
            <a:schemeClr val="tx1">
              <a:alpha val="70000"/>
            </a:schemeClr>
          </a:solidFill>
          <a:effectLst/>
        </p:grpSpPr>
        <p:sp>
          <p:nvSpPr>
            <p:cNvPr id="80" name="Rectangle 79">
              <a:extLst>
                <a:ext uri="{FF2B5EF4-FFF2-40B4-BE49-F238E27FC236}">
                  <a16:creationId xmlns:a16="http://schemas.microsoft.com/office/drawing/2014/main" id="{0B0B8F04-D9A7-48E5-A29C-51A66B59DFF4}"/>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sp>
        <p:sp>
          <p:nvSpPr>
            <p:cNvPr id="81" name="Freeform 6">
              <a:extLst>
                <a:ext uri="{FF2B5EF4-FFF2-40B4-BE49-F238E27FC236}">
                  <a16:creationId xmlns:a16="http://schemas.microsoft.com/office/drawing/2014/main" id="{D6D18883-6BFF-42BB-8088-FCCF83F9CFC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82" name="Freeform 7">
              <a:extLst>
                <a:ext uri="{FF2B5EF4-FFF2-40B4-BE49-F238E27FC236}">
                  <a16:creationId xmlns:a16="http://schemas.microsoft.com/office/drawing/2014/main" id="{1D0FEFB3-A009-4D0F-9107-C0B17786FB0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83" name="Rectangle 82">
              <a:extLst>
                <a:ext uri="{FF2B5EF4-FFF2-40B4-BE49-F238E27FC236}">
                  <a16:creationId xmlns:a16="http://schemas.microsoft.com/office/drawing/2014/main" id="{78E86C7F-B981-4448-8A1A-856F7124FF4A}"/>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sp>
        <p:sp>
          <p:nvSpPr>
            <p:cNvPr id="84" name="Freeform 9">
              <a:extLst>
                <a:ext uri="{FF2B5EF4-FFF2-40B4-BE49-F238E27FC236}">
                  <a16:creationId xmlns:a16="http://schemas.microsoft.com/office/drawing/2014/main" id="{4C6CFFD9-BA00-4184-8310-5FC9550954F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85" name="Freeform 10">
              <a:extLst>
                <a:ext uri="{FF2B5EF4-FFF2-40B4-BE49-F238E27FC236}">
                  <a16:creationId xmlns:a16="http://schemas.microsoft.com/office/drawing/2014/main" id="{A1892DF3-4848-496C-8664-DFD32EE250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86" name="Freeform 11">
              <a:extLst>
                <a:ext uri="{FF2B5EF4-FFF2-40B4-BE49-F238E27FC236}">
                  <a16:creationId xmlns:a16="http://schemas.microsoft.com/office/drawing/2014/main" id="{D6DB8C30-651E-4D8F-A70C-163FC58427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87" name="Freeform 12">
              <a:extLst>
                <a:ext uri="{FF2B5EF4-FFF2-40B4-BE49-F238E27FC236}">
                  <a16:creationId xmlns:a16="http://schemas.microsoft.com/office/drawing/2014/main" id="{563DFB81-F969-4F44-BA6C-6347956423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88" name="Freeform 13">
              <a:extLst>
                <a:ext uri="{FF2B5EF4-FFF2-40B4-BE49-F238E27FC236}">
                  <a16:creationId xmlns:a16="http://schemas.microsoft.com/office/drawing/2014/main" id="{8E5DE346-AFCA-40DA-B5E2-93A86EA54C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89" name="Freeform 14">
              <a:extLst>
                <a:ext uri="{FF2B5EF4-FFF2-40B4-BE49-F238E27FC236}">
                  <a16:creationId xmlns:a16="http://schemas.microsoft.com/office/drawing/2014/main" id="{77A34306-2AE8-43D0-9686-E97B3B53FE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90" name="Freeform 15">
              <a:extLst>
                <a:ext uri="{FF2B5EF4-FFF2-40B4-BE49-F238E27FC236}">
                  <a16:creationId xmlns:a16="http://schemas.microsoft.com/office/drawing/2014/main" id="{B9CC10F0-FFCD-4CB9-AF4C-22722D20B75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91" name="Freeform 16">
              <a:extLst>
                <a:ext uri="{FF2B5EF4-FFF2-40B4-BE49-F238E27FC236}">
                  <a16:creationId xmlns:a16="http://schemas.microsoft.com/office/drawing/2014/main" id="{2A6B0E38-C962-4491-BFDA-75378B4D674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92" name="Freeform 17">
              <a:extLst>
                <a:ext uri="{FF2B5EF4-FFF2-40B4-BE49-F238E27FC236}">
                  <a16:creationId xmlns:a16="http://schemas.microsoft.com/office/drawing/2014/main" id="{655F640B-8407-487C-8696-F47451478E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93" name="Freeform 18">
              <a:extLst>
                <a:ext uri="{FF2B5EF4-FFF2-40B4-BE49-F238E27FC236}">
                  <a16:creationId xmlns:a16="http://schemas.microsoft.com/office/drawing/2014/main" id="{FAB4F099-4FF6-4410-A5B9-2A5355719C9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94" name="Freeform 19">
              <a:extLst>
                <a:ext uri="{FF2B5EF4-FFF2-40B4-BE49-F238E27FC236}">
                  <a16:creationId xmlns:a16="http://schemas.microsoft.com/office/drawing/2014/main" id="{6FE80B6E-3DA9-4304-9925-12E578C4E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95" name="Freeform 20">
              <a:extLst>
                <a:ext uri="{FF2B5EF4-FFF2-40B4-BE49-F238E27FC236}">
                  <a16:creationId xmlns:a16="http://schemas.microsoft.com/office/drawing/2014/main" id="{67D1CB75-0CBA-4E13-924C-21F221D7BF6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96" name="Freeform 21">
              <a:extLst>
                <a:ext uri="{FF2B5EF4-FFF2-40B4-BE49-F238E27FC236}">
                  <a16:creationId xmlns:a16="http://schemas.microsoft.com/office/drawing/2014/main" id="{F2CC783B-FA45-4777-A76A-982B285C7C4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97" name="Freeform 22">
              <a:extLst>
                <a:ext uri="{FF2B5EF4-FFF2-40B4-BE49-F238E27FC236}">
                  <a16:creationId xmlns:a16="http://schemas.microsoft.com/office/drawing/2014/main" id="{D68F4DD3-D736-4B78-972E-F5128CFBE7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98" name="Freeform 23">
              <a:extLst>
                <a:ext uri="{FF2B5EF4-FFF2-40B4-BE49-F238E27FC236}">
                  <a16:creationId xmlns:a16="http://schemas.microsoft.com/office/drawing/2014/main" id="{B14AF103-15B3-4796-A71A-297D37E1763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99" name="Freeform 24">
              <a:extLst>
                <a:ext uri="{FF2B5EF4-FFF2-40B4-BE49-F238E27FC236}">
                  <a16:creationId xmlns:a16="http://schemas.microsoft.com/office/drawing/2014/main" id="{B0B240FB-0453-4B6F-9F9B-C2C3305AC5E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00" name="Freeform 25">
              <a:extLst>
                <a:ext uri="{FF2B5EF4-FFF2-40B4-BE49-F238E27FC236}">
                  <a16:creationId xmlns:a16="http://schemas.microsoft.com/office/drawing/2014/main" id="{EBBBDCEE-433E-40F3-B49D-375CB162A8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01" name="Freeform 26">
              <a:extLst>
                <a:ext uri="{FF2B5EF4-FFF2-40B4-BE49-F238E27FC236}">
                  <a16:creationId xmlns:a16="http://schemas.microsoft.com/office/drawing/2014/main" id="{09B123C6-141E-4A37-B5A7-27E7764FA1F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02" name="Freeform 27">
              <a:extLst>
                <a:ext uri="{FF2B5EF4-FFF2-40B4-BE49-F238E27FC236}">
                  <a16:creationId xmlns:a16="http://schemas.microsoft.com/office/drawing/2014/main" id="{1FA1F521-36A1-49FF-84A7-229E8970F7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03" name="Freeform 28">
              <a:extLst>
                <a:ext uri="{FF2B5EF4-FFF2-40B4-BE49-F238E27FC236}">
                  <a16:creationId xmlns:a16="http://schemas.microsoft.com/office/drawing/2014/main" id="{DE512F89-D901-4487-A42C-02345EC5FCD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04" name="Freeform 29">
              <a:extLst>
                <a:ext uri="{FF2B5EF4-FFF2-40B4-BE49-F238E27FC236}">
                  <a16:creationId xmlns:a16="http://schemas.microsoft.com/office/drawing/2014/main" id="{ED3ED0E5-3226-4B78-B3EA-C591824B89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05" name="Freeform 30">
              <a:extLst>
                <a:ext uri="{FF2B5EF4-FFF2-40B4-BE49-F238E27FC236}">
                  <a16:creationId xmlns:a16="http://schemas.microsoft.com/office/drawing/2014/main" id="{9CBB1F68-B6DE-4ECF-B20F-328F9811E2F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06" name="Freeform 31">
              <a:extLst>
                <a:ext uri="{FF2B5EF4-FFF2-40B4-BE49-F238E27FC236}">
                  <a16:creationId xmlns:a16="http://schemas.microsoft.com/office/drawing/2014/main" id="{A566C551-9523-4D97-A8CF-5C91F436C5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07" name="Freeform 32">
              <a:extLst>
                <a:ext uri="{FF2B5EF4-FFF2-40B4-BE49-F238E27FC236}">
                  <a16:creationId xmlns:a16="http://schemas.microsoft.com/office/drawing/2014/main" id="{9E166BA0-9268-4419-9332-2D30C212397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08" name="Rectangle 107">
              <a:extLst>
                <a:ext uri="{FF2B5EF4-FFF2-40B4-BE49-F238E27FC236}">
                  <a16:creationId xmlns:a16="http://schemas.microsoft.com/office/drawing/2014/main" id="{B700C031-AA54-4DC7-B8A2-2569B3FA653F}"/>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sp>
        <p:sp>
          <p:nvSpPr>
            <p:cNvPr id="109" name="Freeform 34">
              <a:extLst>
                <a:ext uri="{FF2B5EF4-FFF2-40B4-BE49-F238E27FC236}">
                  <a16:creationId xmlns:a16="http://schemas.microsoft.com/office/drawing/2014/main" id="{03045EC8-ECC8-473F-8786-DE266F05B15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10" name="Freeform 35">
              <a:extLst>
                <a:ext uri="{FF2B5EF4-FFF2-40B4-BE49-F238E27FC236}">
                  <a16:creationId xmlns:a16="http://schemas.microsoft.com/office/drawing/2014/main" id="{9337EBA2-5088-4A44-8C0B-A6EE78989C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11" name="Freeform 36">
              <a:extLst>
                <a:ext uri="{FF2B5EF4-FFF2-40B4-BE49-F238E27FC236}">
                  <a16:creationId xmlns:a16="http://schemas.microsoft.com/office/drawing/2014/main" id="{3486A705-2593-45C9-A13E-8E2FB7C354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12" name="Freeform 37">
              <a:extLst>
                <a:ext uri="{FF2B5EF4-FFF2-40B4-BE49-F238E27FC236}">
                  <a16:creationId xmlns:a16="http://schemas.microsoft.com/office/drawing/2014/main" id="{F357321C-6DEE-4D02-A997-75E47EE0E0E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13" name="Freeform 38">
              <a:extLst>
                <a:ext uri="{FF2B5EF4-FFF2-40B4-BE49-F238E27FC236}">
                  <a16:creationId xmlns:a16="http://schemas.microsoft.com/office/drawing/2014/main" id="{D0B8F87F-3530-4BCD-A8E5-C1B83707B5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14" name="Freeform 39">
              <a:extLst>
                <a:ext uri="{FF2B5EF4-FFF2-40B4-BE49-F238E27FC236}">
                  <a16:creationId xmlns:a16="http://schemas.microsoft.com/office/drawing/2014/main" id="{5BE86BA3-AB0E-4F70-A552-0D9EB9E98E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15" name="Freeform 40">
              <a:extLst>
                <a:ext uri="{FF2B5EF4-FFF2-40B4-BE49-F238E27FC236}">
                  <a16:creationId xmlns:a16="http://schemas.microsoft.com/office/drawing/2014/main" id="{DF5FE773-B9AE-4A3F-8EDC-165CE579BDC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16" name="Freeform 41">
              <a:extLst>
                <a:ext uri="{FF2B5EF4-FFF2-40B4-BE49-F238E27FC236}">
                  <a16:creationId xmlns:a16="http://schemas.microsoft.com/office/drawing/2014/main" id="{4A03D7BE-B358-4F8B-85EA-65E0CBF2D1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17" name="Freeform 42">
              <a:extLst>
                <a:ext uri="{FF2B5EF4-FFF2-40B4-BE49-F238E27FC236}">
                  <a16:creationId xmlns:a16="http://schemas.microsoft.com/office/drawing/2014/main" id="{A6548877-0957-435B-A419-389A278E57E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18" name="Freeform 43">
              <a:extLst>
                <a:ext uri="{FF2B5EF4-FFF2-40B4-BE49-F238E27FC236}">
                  <a16:creationId xmlns:a16="http://schemas.microsoft.com/office/drawing/2014/main" id="{B2D5EA95-9E60-468A-8DA1-40F05C9BDA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19" name="Freeform 44">
              <a:extLst>
                <a:ext uri="{FF2B5EF4-FFF2-40B4-BE49-F238E27FC236}">
                  <a16:creationId xmlns:a16="http://schemas.microsoft.com/office/drawing/2014/main" id="{C9B409CE-11E5-40D1-8C9B-86614EAE2A3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20" name="Rectangle 119">
              <a:extLst>
                <a:ext uri="{FF2B5EF4-FFF2-40B4-BE49-F238E27FC236}">
                  <a16:creationId xmlns:a16="http://schemas.microsoft.com/office/drawing/2014/main" id="{9E594AF5-DB50-4227-AC2F-10EE5233C41F}"/>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sp>
        <p:sp>
          <p:nvSpPr>
            <p:cNvPr id="121" name="Freeform 46">
              <a:extLst>
                <a:ext uri="{FF2B5EF4-FFF2-40B4-BE49-F238E27FC236}">
                  <a16:creationId xmlns:a16="http://schemas.microsoft.com/office/drawing/2014/main" id="{9335DCAF-74A2-4994-B5BF-1C079A40A5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22" name="Freeform 47">
              <a:extLst>
                <a:ext uri="{FF2B5EF4-FFF2-40B4-BE49-F238E27FC236}">
                  <a16:creationId xmlns:a16="http://schemas.microsoft.com/office/drawing/2014/main" id="{1DC8E1A2-0C6B-4BA9-85F4-3645AED5DEA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23" name="Freeform 48">
              <a:extLst>
                <a:ext uri="{FF2B5EF4-FFF2-40B4-BE49-F238E27FC236}">
                  <a16:creationId xmlns:a16="http://schemas.microsoft.com/office/drawing/2014/main" id="{28F38DE0-3BEE-441A-8212-E77DA2328A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24" name="Freeform 49">
              <a:extLst>
                <a:ext uri="{FF2B5EF4-FFF2-40B4-BE49-F238E27FC236}">
                  <a16:creationId xmlns:a16="http://schemas.microsoft.com/office/drawing/2014/main" id="{AE81208E-D239-496C-A312-506B0241B31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25" name="Freeform 50">
              <a:extLst>
                <a:ext uri="{FF2B5EF4-FFF2-40B4-BE49-F238E27FC236}">
                  <a16:creationId xmlns:a16="http://schemas.microsoft.com/office/drawing/2014/main" id="{242FE966-DDA4-4668-B8D6-C4B0D4C78E5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26" name="Freeform 51">
              <a:extLst>
                <a:ext uri="{FF2B5EF4-FFF2-40B4-BE49-F238E27FC236}">
                  <a16:creationId xmlns:a16="http://schemas.microsoft.com/office/drawing/2014/main" id="{FB0A5F60-550F-4025-9DCE-6F42A7C064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27" name="Freeform 52">
              <a:extLst>
                <a:ext uri="{FF2B5EF4-FFF2-40B4-BE49-F238E27FC236}">
                  <a16:creationId xmlns:a16="http://schemas.microsoft.com/office/drawing/2014/main" id="{D7B61D18-4A61-44C9-A809-40639E8C1D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28" name="Freeform 53">
              <a:extLst>
                <a:ext uri="{FF2B5EF4-FFF2-40B4-BE49-F238E27FC236}">
                  <a16:creationId xmlns:a16="http://schemas.microsoft.com/office/drawing/2014/main" id="{CB26E7EB-DC12-4BA7-B5DE-09EF2C1D0A3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29" name="Freeform 54">
              <a:extLst>
                <a:ext uri="{FF2B5EF4-FFF2-40B4-BE49-F238E27FC236}">
                  <a16:creationId xmlns:a16="http://schemas.microsoft.com/office/drawing/2014/main" id="{921237B4-9D85-4611-851F-5DBD71544AE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30" name="Freeform 55">
              <a:extLst>
                <a:ext uri="{FF2B5EF4-FFF2-40B4-BE49-F238E27FC236}">
                  <a16:creationId xmlns:a16="http://schemas.microsoft.com/office/drawing/2014/main" id="{C91509DE-9FAA-4E84-BCC1-CDDBEA8AC0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31" name="Freeform 56">
              <a:extLst>
                <a:ext uri="{FF2B5EF4-FFF2-40B4-BE49-F238E27FC236}">
                  <a16:creationId xmlns:a16="http://schemas.microsoft.com/office/drawing/2014/main" id="{C7029B06-6A09-4E46-BA86-F3C66DBDD48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32" name="Freeform 57">
              <a:extLst>
                <a:ext uri="{FF2B5EF4-FFF2-40B4-BE49-F238E27FC236}">
                  <a16:creationId xmlns:a16="http://schemas.microsoft.com/office/drawing/2014/main" id="{FF4ACFBF-D1F2-47B1-B0EB-F08C6508BD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33" name="Freeform 58">
              <a:extLst>
                <a:ext uri="{FF2B5EF4-FFF2-40B4-BE49-F238E27FC236}">
                  <a16:creationId xmlns:a16="http://schemas.microsoft.com/office/drawing/2014/main" id="{A6FD1991-3A0E-4F63-BAD9-A98C2986048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grpSp>
      <p:sp>
        <p:nvSpPr>
          <p:cNvPr id="3" name="Content Placeholder 2">
            <a:extLst>
              <a:ext uri="{FF2B5EF4-FFF2-40B4-BE49-F238E27FC236}">
                <a16:creationId xmlns:a16="http://schemas.microsoft.com/office/drawing/2014/main" id="{D44970FC-0670-4FEC-B2CB-A4669496E18F}"/>
              </a:ext>
            </a:extLst>
          </p:cNvPr>
          <p:cNvSpPr>
            <a:spLocks noGrp="1"/>
          </p:cNvSpPr>
          <p:nvPr>
            <p:ph idx="1"/>
          </p:nvPr>
        </p:nvSpPr>
        <p:spPr>
          <a:xfrm>
            <a:off x="7962519" y="2249487"/>
            <a:ext cx="3084892" cy="3541714"/>
          </a:xfrm>
        </p:spPr>
        <p:txBody>
          <a:bodyPr>
            <a:normAutofit/>
          </a:bodyPr>
          <a:lstStyle/>
          <a:p>
            <a:r>
              <a:rPr lang="en-US" sz="1800" dirty="0"/>
              <a:t>Recycled structures approved by religious </a:t>
            </a:r>
            <a:r>
              <a:rPr lang="en-US" sz="1800" dirty="0" err="1"/>
              <a:t>authoritiy</a:t>
            </a:r>
            <a:r>
              <a:rPr lang="en-US" sz="1800" dirty="0"/>
              <a:t> throughout icons</a:t>
            </a:r>
          </a:p>
          <a:p>
            <a:pPr lvl="1"/>
            <a:r>
              <a:rPr lang="en-US" sz="1800" dirty="0"/>
              <a:t>Nonsmiling, passionless faces</a:t>
            </a:r>
          </a:p>
          <a:p>
            <a:r>
              <a:rPr lang="en-US" sz="1800" dirty="0"/>
              <a:t>Images reflect how things look from God’s perspective</a:t>
            </a:r>
          </a:p>
          <a:p>
            <a:r>
              <a:rPr lang="en-US" sz="1800" dirty="0"/>
              <a:t>“Bring us into dialogue with divine reality”</a:t>
            </a:r>
          </a:p>
        </p:txBody>
      </p:sp>
    </p:spTree>
    <p:extLst>
      <p:ext uri="{BB962C8B-B14F-4D97-AF65-F5344CB8AC3E}">
        <p14:creationId xmlns:p14="http://schemas.microsoft.com/office/powerpoint/2010/main" val="37183057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B609AD-E0F0-447C-95B3-46FE48CD7E38}"/>
              </a:ext>
            </a:extLst>
          </p:cNvPr>
          <p:cNvSpPr>
            <a:spLocks noGrp="1"/>
          </p:cNvSpPr>
          <p:nvPr>
            <p:ph type="title"/>
          </p:nvPr>
        </p:nvSpPr>
        <p:spPr>
          <a:xfrm>
            <a:off x="1141413" y="241386"/>
            <a:ext cx="9905998" cy="1478570"/>
          </a:xfrm>
        </p:spPr>
        <p:txBody>
          <a:bodyPr/>
          <a:lstStyle/>
          <a:p>
            <a:r>
              <a:rPr lang="en-US" dirty="0"/>
              <a:t>byzantine</a:t>
            </a:r>
          </a:p>
        </p:txBody>
      </p:sp>
      <p:sp>
        <p:nvSpPr>
          <p:cNvPr id="3" name="Content Placeholder 2">
            <a:extLst>
              <a:ext uri="{FF2B5EF4-FFF2-40B4-BE49-F238E27FC236}">
                <a16:creationId xmlns:a16="http://schemas.microsoft.com/office/drawing/2014/main" id="{31BD38F0-B3A2-4A7D-9F8F-0490DC11FF7B}"/>
              </a:ext>
            </a:extLst>
          </p:cNvPr>
          <p:cNvSpPr>
            <a:spLocks noGrp="1"/>
          </p:cNvSpPr>
          <p:nvPr>
            <p:ph idx="1"/>
          </p:nvPr>
        </p:nvSpPr>
        <p:spPr>
          <a:xfrm>
            <a:off x="1141412" y="1503872"/>
            <a:ext cx="9905999" cy="4473026"/>
          </a:xfrm>
        </p:spPr>
        <p:txBody>
          <a:bodyPr>
            <a:normAutofit fontScale="92500" lnSpcReduction="20000"/>
          </a:bodyPr>
          <a:lstStyle/>
          <a:p>
            <a:r>
              <a:rPr lang="en-US" dirty="0"/>
              <a:t>Historical Notes</a:t>
            </a:r>
          </a:p>
          <a:p>
            <a:pPr lvl="1"/>
            <a:r>
              <a:rPr lang="en-US" dirty="0"/>
              <a:t>Cyril and Methodius created </a:t>
            </a:r>
            <a:r>
              <a:rPr lang="en-US" dirty="0" err="1"/>
              <a:t>Glagoitic</a:t>
            </a:r>
            <a:r>
              <a:rPr lang="en-US" dirty="0"/>
              <a:t> Slavic alphabet</a:t>
            </a:r>
          </a:p>
          <a:p>
            <a:pPr lvl="1"/>
            <a:r>
              <a:rPr lang="en-US" dirty="0"/>
              <a:t>1054 </a:t>
            </a:r>
            <a:r>
              <a:rPr lang="en-US" dirty="0">
                <a:sym typeface="Wingdings" panose="05000000000000000000" pitchFamily="2" charset="2"/>
              </a:rPr>
              <a:t> The Great Schism split East from West Catholic Church</a:t>
            </a:r>
          </a:p>
          <a:p>
            <a:pPr lvl="1"/>
            <a:r>
              <a:rPr lang="en-US" dirty="0">
                <a:sym typeface="Wingdings" panose="05000000000000000000" pitchFamily="2" charset="2"/>
              </a:rPr>
              <a:t>1596  Union of Brest reunited Ukrainian Rite</a:t>
            </a:r>
          </a:p>
          <a:p>
            <a:pPr lvl="1"/>
            <a:r>
              <a:rPr lang="en-US" dirty="0">
                <a:sym typeface="Wingdings" panose="05000000000000000000" pitchFamily="2" charset="2"/>
              </a:rPr>
              <a:t>1646  Union of </a:t>
            </a:r>
            <a:r>
              <a:rPr lang="en-US" dirty="0" err="1">
                <a:sym typeface="Wingdings" panose="05000000000000000000" pitchFamily="2" charset="2"/>
              </a:rPr>
              <a:t>Uzhorod</a:t>
            </a:r>
            <a:r>
              <a:rPr lang="en-US" dirty="0">
                <a:sym typeface="Wingdings" panose="05000000000000000000" pitchFamily="2" charset="2"/>
              </a:rPr>
              <a:t> reunited Hungarian, Ruthenian, Slovak Rites</a:t>
            </a:r>
          </a:p>
          <a:p>
            <a:pPr lvl="1"/>
            <a:r>
              <a:rPr lang="en-US" dirty="0">
                <a:sym typeface="Wingdings" panose="05000000000000000000" pitchFamily="2" charset="2"/>
              </a:rPr>
              <a:t>WWII and Stalin wiped out most Byzantine churches, esp. Ukrainian</a:t>
            </a:r>
            <a:endParaRPr lang="en-US" dirty="0"/>
          </a:p>
          <a:p>
            <a:r>
              <a:rPr lang="en-US" dirty="0"/>
              <a:t>Interesting Reading</a:t>
            </a:r>
          </a:p>
          <a:p>
            <a:pPr lvl="1"/>
            <a:r>
              <a:rPr lang="en-US" dirty="0"/>
              <a:t>Christ Our Pascha</a:t>
            </a:r>
          </a:p>
          <a:p>
            <a:pPr lvl="1"/>
            <a:r>
              <a:rPr lang="en-US" u="sng" dirty="0"/>
              <a:t>Introduction to the Byzantine Rite </a:t>
            </a:r>
            <a:r>
              <a:rPr lang="en-US" dirty="0"/>
              <a:t>by Archbishop Joseph Raya</a:t>
            </a:r>
          </a:p>
          <a:p>
            <a:pPr lvl="1"/>
            <a:r>
              <a:rPr lang="en-US" u="sng" dirty="0"/>
              <a:t>Byzantine Daily Worship </a:t>
            </a:r>
            <a:r>
              <a:rPr lang="en-US" dirty="0"/>
              <a:t>by Archbishop Joseph Raya and Baron José de </a:t>
            </a:r>
            <a:r>
              <a:rPr lang="en-US" dirty="0" err="1"/>
              <a:t>Vinck</a:t>
            </a:r>
            <a:endParaRPr lang="en-US" dirty="0"/>
          </a:p>
          <a:p>
            <a:pPr lvl="1"/>
            <a:r>
              <a:rPr lang="fr-FR" dirty="0"/>
              <a:t>"La prière des Chrétiens d'Orient" by E. </a:t>
            </a:r>
            <a:r>
              <a:rPr lang="fr-FR" dirty="0" err="1"/>
              <a:t>Lanne</a:t>
            </a:r>
            <a:endParaRPr lang="fr-FR" dirty="0"/>
          </a:p>
          <a:p>
            <a:pPr lvl="1"/>
            <a:r>
              <a:rPr lang="fr-FR" dirty="0"/>
              <a:t>"On </a:t>
            </a:r>
            <a:r>
              <a:rPr lang="fr-FR" dirty="0" err="1"/>
              <a:t>Defense</a:t>
            </a:r>
            <a:r>
              <a:rPr lang="fr-FR" dirty="0"/>
              <a:t> of Holy </a:t>
            </a:r>
            <a:r>
              <a:rPr lang="fr-FR" dirty="0" err="1"/>
              <a:t>Iconography</a:t>
            </a:r>
            <a:r>
              <a:rPr lang="fr-FR" dirty="0"/>
              <a:t> " by St. John of </a:t>
            </a:r>
            <a:r>
              <a:rPr lang="fr-FR" dirty="0" err="1"/>
              <a:t>Damascus</a:t>
            </a:r>
            <a:endParaRPr lang="en-US" dirty="0"/>
          </a:p>
        </p:txBody>
      </p:sp>
      <p:pic>
        <p:nvPicPr>
          <p:cNvPr id="4" name="Picture 3" descr="A close up of a sign&#10;&#10;Description automatically generated">
            <a:extLst>
              <a:ext uri="{FF2B5EF4-FFF2-40B4-BE49-F238E27FC236}">
                <a16:creationId xmlns:a16="http://schemas.microsoft.com/office/drawing/2014/main" id="{BD82F166-EFA3-42B5-86A9-4E265E1A69F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673798" y="5353653"/>
            <a:ext cx="1518202" cy="1518202"/>
          </a:xfrm>
          <a:prstGeom prst="rect">
            <a:avLst/>
          </a:prstGeom>
        </p:spPr>
      </p:pic>
      <p:pic>
        <p:nvPicPr>
          <p:cNvPr id="5" name="Picture 2" descr="Bitmoji Image">
            <a:extLst>
              <a:ext uri="{FF2B5EF4-FFF2-40B4-BE49-F238E27FC236}">
                <a16:creationId xmlns:a16="http://schemas.microsoft.com/office/drawing/2014/main" id="{6D06B455-5110-4A93-8F2C-E1D5BD26A616}"/>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692640" y="-341168"/>
            <a:ext cx="2499360" cy="2499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86243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E21A6-87CB-491A-9139-55ABFBD3A1AC}"/>
              </a:ext>
            </a:extLst>
          </p:cNvPr>
          <p:cNvSpPr>
            <a:spLocks noGrp="1"/>
          </p:cNvSpPr>
          <p:nvPr>
            <p:ph type="title"/>
          </p:nvPr>
        </p:nvSpPr>
        <p:spPr>
          <a:xfrm>
            <a:off x="1144589" y="381754"/>
            <a:ext cx="9905998" cy="1478570"/>
          </a:xfrm>
        </p:spPr>
        <p:txBody>
          <a:bodyPr/>
          <a:lstStyle/>
          <a:p>
            <a:r>
              <a:rPr lang="en-US" dirty="0"/>
              <a:t>Moving on to east and west </a:t>
            </a:r>
            <a:r>
              <a:rPr lang="en-US" dirty="0" err="1"/>
              <a:t>syriac</a:t>
            </a:r>
            <a:endParaRPr lang="en-US" dirty="0"/>
          </a:p>
        </p:txBody>
      </p:sp>
      <p:pic>
        <p:nvPicPr>
          <p:cNvPr id="4" name="Picture 3">
            <a:extLst>
              <a:ext uri="{FF2B5EF4-FFF2-40B4-BE49-F238E27FC236}">
                <a16:creationId xmlns:a16="http://schemas.microsoft.com/office/drawing/2014/main" id="{832FE626-A376-45D0-9B7C-205B25F5E61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41413" y="1636366"/>
            <a:ext cx="8432800" cy="4603116"/>
          </a:xfrm>
          <a:prstGeom prst="rect">
            <a:avLst/>
          </a:prstGeom>
        </p:spPr>
      </p:pic>
      <p:sp>
        <p:nvSpPr>
          <p:cNvPr id="5" name="TextBox 4">
            <a:extLst>
              <a:ext uri="{FF2B5EF4-FFF2-40B4-BE49-F238E27FC236}">
                <a16:creationId xmlns:a16="http://schemas.microsoft.com/office/drawing/2014/main" id="{668B7FCC-B9BA-4DCF-8EDB-CEDF8477FE0D}"/>
              </a:ext>
            </a:extLst>
          </p:cNvPr>
          <p:cNvSpPr txBox="1"/>
          <p:nvPr/>
        </p:nvSpPr>
        <p:spPr>
          <a:xfrm>
            <a:off x="5773576" y="3039632"/>
            <a:ext cx="2171543" cy="584775"/>
          </a:xfrm>
          <a:prstGeom prst="rect">
            <a:avLst/>
          </a:prstGeom>
          <a:noFill/>
        </p:spPr>
        <p:txBody>
          <a:bodyPr wrap="square" rtlCol="0">
            <a:spAutoFit/>
          </a:bodyPr>
          <a:lstStyle/>
          <a:p>
            <a:r>
              <a:rPr lang="en-US" sz="3200" dirty="0"/>
              <a:t>West Syriac</a:t>
            </a:r>
          </a:p>
        </p:txBody>
      </p:sp>
      <p:sp>
        <p:nvSpPr>
          <p:cNvPr id="6" name="TextBox 5">
            <a:extLst>
              <a:ext uri="{FF2B5EF4-FFF2-40B4-BE49-F238E27FC236}">
                <a16:creationId xmlns:a16="http://schemas.microsoft.com/office/drawing/2014/main" id="{59C2AE9B-B9C2-4ADF-8A1B-0D5DA77F03FF}"/>
              </a:ext>
            </a:extLst>
          </p:cNvPr>
          <p:cNvSpPr txBox="1"/>
          <p:nvPr/>
        </p:nvSpPr>
        <p:spPr>
          <a:xfrm>
            <a:off x="4402773" y="3937924"/>
            <a:ext cx="1910080" cy="523220"/>
          </a:xfrm>
          <a:prstGeom prst="rect">
            <a:avLst/>
          </a:prstGeom>
          <a:noFill/>
        </p:spPr>
        <p:txBody>
          <a:bodyPr wrap="square" rtlCol="0">
            <a:spAutoFit/>
          </a:bodyPr>
          <a:lstStyle/>
          <a:p>
            <a:r>
              <a:rPr lang="en-US" sz="2800" dirty="0"/>
              <a:t>East Syriac</a:t>
            </a:r>
          </a:p>
        </p:txBody>
      </p:sp>
    </p:spTree>
    <p:extLst>
      <p:ext uri="{BB962C8B-B14F-4D97-AF65-F5344CB8AC3E}">
        <p14:creationId xmlns:p14="http://schemas.microsoft.com/office/powerpoint/2010/main" val="24890898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a:blip r:embed="rId3" cstate="email">
            <a:duotone>
              <a:schemeClr val="bg2">
                <a:shade val="88000"/>
                <a:hueMod val="106000"/>
                <a:satMod val="140000"/>
                <a:lumMod val="54000"/>
              </a:schemeClr>
              <a:schemeClr val="bg2">
                <a:tint val="98000"/>
                <a:hueMod val="90000"/>
                <a:satMod val="150000"/>
                <a:lumMod val="160000"/>
              </a:schemeClr>
            </a:duotone>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grpSp>
        <p:nvGrpSpPr>
          <p:cNvPr id="73" name="Group 72">
            <a:extLst>
              <a:ext uri="{FF2B5EF4-FFF2-40B4-BE49-F238E27FC236}">
                <a16:creationId xmlns:a16="http://schemas.microsoft.com/office/drawing/2014/main" id="{FB1C6FC3-0FE6-4434-9E4B-EAFBA0A70C1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
            <a:ext cx="12192003" cy="6858001"/>
            <a:chOff x="0" y="-1"/>
            <a:chExt cx="12192003" cy="6858001"/>
          </a:xfrm>
        </p:grpSpPr>
        <p:sp useBgFill="1">
          <p:nvSpPr>
            <p:cNvPr id="74" name="Rectangle 73">
              <a:extLst>
                <a:ext uri="{FF2B5EF4-FFF2-40B4-BE49-F238E27FC236}">
                  <a16:creationId xmlns:a16="http://schemas.microsoft.com/office/drawing/2014/main" id="{9156B579-F859-47C9-8CE6-6AA5A6D28C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5" name="Picture 2">
              <a:extLst>
                <a:ext uri="{FF2B5EF4-FFF2-40B4-BE49-F238E27FC236}">
                  <a16:creationId xmlns:a16="http://schemas.microsoft.com/office/drawing/2014/main" id="{5D373606-D644-43C0-8B02-C662AABC3922}"/>
                </a:ext>
                <a:ext uri="{C183D7F6-B498-43B3-948B-1728B52AA6E4}">
                  <adec:decorative xmlns:adec="http://schemas.microsoft.com/office/drawing/2017/decorative" val="1"/>
                </a:ext>
              </a:extLst>
            </p:cNvPr>
            <p:cNvPicPr>
              <a:picLocks noChangeAspect="1" noChangeArrowheads="1"/>
            </p:cNvPicPr>
            <p:nvPr>
              <p:extLst>
                <p:ext uri="{386F3935-93C4-4BCD-93E2-E3B085C9AB24}">
                  <p16:designElem xmlns:p16="http://schemas.microsoft.com/office/powerpoint/2015/main" val="1"/>
                </p:ext>
              </p:extLst>
            </p:nvPr>
          </p:nvPicPr>
          <p:blipFill>
            <a:blip r:embed="rId4" cstate="email">
              <a:alphaModFix amt="30000"/>
              <a:duotone>
                <a:prstClr val="black"/>
                <a:schemeClr val="tx2">
                  <a:tint val="45000"/>
                  <a:satMod val="400000"/>
                </a:schemeClr>
              </a:duotone>
              <a:extLst>
                <a:ext uri="{28A0092B-C50C-407E-A947-70E740481C1C}">
                  <a14:useLocalDpi xmlns:a14="http://schemas.microsoft.com/office/drawing/2010/main"/>
                </a:ext>
              </a:extLst>
            </a:blip>
            <a:srcRect/>
            <a:stretch>
              <a:fillRect/>
            </a:stretch>
          </p:blipFill>
          <p:spPr bwMode="auto">
            <a:xfrm>
              <a:off x="0" y="-1"/>
              <a:ext cx="12192003" cy="6858001"/>
            </a:xfrm>
            <a:prstGeom prst="rect">
              <a:avLst/>
            </a:prstGeom>
            <a:noFill/>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grpSp>
      <p:grpSp>
        <p:nvGrpSpPr>
          <p:cNvPr id="77" name="Group 76">
            <a:extLst>
              <a:ext uri="{FF2B5EF4-FFF2-40B4-BE49-F238E27FC236}">
                <a16:creationId xmlns:a16="http://schemas.microsoft.com/office/drawing/2014/main" id="{ACF91339-3F26-4B01-8848-0F6E5575A6E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1133"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78" name="Rectangle 5">
              <a:extLst>
                <a:ext uri="{FF2B5EF4-FFF2-40B4-BE49-F238E27FC236}">
                  <a16:creationId xmlns:a16="http://schemas.microsoft.com/office/drawing/2014/main" id="{427B1D67-3EFB-4795-BC0A-61BC061C23C5}"/>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79" name="Freeform 6">
              <a:extLst>
                <a:ext uri="{FF2B5EF4-FFF2-40B4-BE49-F238E27FC236}">
                  <a16:creationId xmlns:a16="http://schemas.microsoft.com/office/drawing/2014/main" id="{7571FBAA-7DDE-485C-BF13-85E6632D78B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0" name="Freeform 7">
              <a:extLst>
                <a:ext uri="{FF2B5EF4-FFF2-40B4-BE49-F238E27FC236}">
                  <a16:creationId xmlns:a16="http://schemas.microsoft.com/office/drawing/2014/main" id="{2C3516AC-3270-4ABA-A2BC-E8F32B8A9DA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1" name="Rectangle 8">
              <a:extLst>
                <a:ext uri="{FF2B5EF4-FFF2-40B4-BE49-F238E27FC236}">
                  <a16:creationId xmlns:a16="http://schemas.microsoft.com/office/drawing/2014/main" id="{F5FA18A4-61A5-473D-AEC7-9E909F8CFC9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82" name="Freeform 9">
              <a:extLst>
                <a:ext uri="{FF2B5EF4-FFF2-40B4-BE49-F238E27FC236}">
                  <a16:creationId xmlns:a16="http://schemas.microsoft.com/office/drawing/2014/main" id="{C22DBFE3-3815-4E85-8A6B-9A077122347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3" name="Freeform 10">
              <a:extLst>
                <a:ext uri="{FF2B5EF4-FFF2-40B4-BE49-F238E27FC236}">
                  <a16:creationId xmlns:a16="http://schemas.microsoft.com/office/drawing/2014/main" id="{B2F02F6C-35B9-40A1-ADD1-036A80BCF0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4" name="Freeform 11">
              <a:extLst>
                <a:ext uri="{FF2B5EF4-FFF2-40B4-BE49-F238E27FC236}">
                  <a16:creationId xmlns:a16="http://schemas.microsoft.com/office/drawing/2014/main" id="{B5C332AB-BA01-4BBD-A363-4F5835545C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5" name="Freeform 12">
              <a:extLst>
                <a:ext uri="{FF2B5EF4-FFF2-40B4-BE49-F238E27FC236}">
                  <a16:creationId xmlns:a16="http://schemas.microsoft.com/office/drawing/2014/main" id="{6E313214-2528-4C88-8226-BB2A2E13350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6" name="Freeform 13">
              <a:extLst>
                <a:ext uri="{FF2B5EF4-FFF2-40B4-BE49-F238E27FC236}">
                  <a16:creationId xmlns:a16="http://schemas.microsoft.com/office/drawing/2014/main" id="{DF892018-DF6D-48D5-8AB7-5957595B55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7" name="Freeform 14">
              <a:extLst>
                <a:ext uri="{FF2B5EF4-FFF2-40B4-BE49-F238E27FC236}">
                  <a16:creationId xmlns:a16="http://schemas.microsoft.com/office/drawing/2014/main" id="{93A850A7-4500-4CC7-A5FD-A1FA7993EB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8" name="Freeform 15">
              <a:extLst>
                <a:ext uri="{FF2B5EF4-FFF2-40B4-BE49-F238E27FC236}">
                  <a16:creationId xmlns:a16="http://schemas.microsoft.com/office/drawing/2014/main" id="{FACAA825-3475-43C7-ADCE-DB6FAADA572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9" name="Freeform 16">
              <a:extLst>
                <a:ext uri="{FF2B5EF4-FFF2-40B4-BE49-F238E27FC236}">
                  <a16:creationId xmlns:a16="http://schemas.microsoft.com/office/drawing/2014/main" id="{00451685-350B-4B89-A512-13A23216BA3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0" name="Freeform 17">
              <a:extLst>
                <a:ext uri="{FF2B5EF4-FFF2-40B4-BE49-F238E27FC236}">
                  <a16:creationId xmlns:a16="http://schemas.microsoft.com/office/drawing/2014/main" id="{04A404C7-A995-4BE4-8673-CA014AE118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1" name="Freeform 18">
              <a:extLst>
                <a:ext uri="{FF2B5EF4-FFF2-40B4-BE49-F238E27FC236}">
                  <a16:creationId xmlns:a16="http://schemas.microsoft.com/office/drawing/2014/main" id="{0E534A8D-4535-4FED-B9CD-C0F0D6AF32A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2" name="Freeform 19">
              <a:extLst>
                <a:ext uri="{FF2B5EF4-FFF2-40B4-BE49-F238E27FC236}">
                  <a16:creationId xmlns:a16="http://schemas.microsoft.com/office/drawing/2014/main" id="{F0A1DEDA-0C4E-4927-BFAF-02516CF53A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3" name="Freeform 20">
              <a:extLst>
                <a:ext uri="{FF2B5EF4-FFF2-40B4-BE49-F238E27FC236}">
                  <a16:creationId xmlns:a16="http://schemas.microsoft.com/office/drawing/2014/main" id="{B21E2F8B-1724-4328-B646-445DE4F1F03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4" name="Freeform 21">
              <a:extLst>
                <a:ext uri="{FF2B5EF4-FFF2-40B4-BE49-F238E27FC236}">
                  <a16:creationId xmlns:a16="http://schemas.microsoft.com/office/drawing/2014/main" id="{808DAA0B-E999-4DEC-BE7C-3F412C332D7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5" name="Freeform 22">
              <a:extLst>
                <a:ext uri="{FF2B5EF4-FFF2-40B4-BE49-F238E27FC236}">
                  <a16:creationId xmlns:a16="http://schemas.microsoft.com/office/drawing/2014/main" id="{EBCE22A2-2EE0-4E15-8505-600937FEEF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6" name="Freeform 23">
              <a:extLst>
                <a:ext uri="{FF2B5EF4-FFF2-40B4-BE49-F238E27FC236}">
                  <a16:creationId xmlns:a16="http://schemas.microsoft.com/office/drawing/2014/main" id="{4D772DD9-073C-47A0-ADB9-7D2CFAECFC0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7" name="Freeform 24">
              <a:extLst>
                <a:ext uri="{FF2B5EF4-FFF2-40B4-BE49-F238E27FC236}">
                  <a16:creationId xmlns:a16="http://schemas.microsoft.com/office/drawing/2014/main" id="{5C0B35F2-7DE3-4A0C-8C50-DA08120AB9A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8" name="Freeform 25">
              <a:extLst>
                <a:ext uri="{FF2B5EF4-FFF2-40B4-BE49-F238E27FC236}">
                  <a16:creationId xmlns:a16="http://schemas.microsoft.com/office/drawing/2014/main" id="{F14C7442-00C7-49C1-AE8A-A719816AD3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9" name="Freeform 26">
              <a:extLst>
                <a:ext uri="{FF2B5EF4-FFF2-40B4-BE49-F238E27FC236}">
                  <a16:creationId xmlns:a16="http://schemas.microsoft.com/office/drawing/2014/main" id="{7CA8A798-2044-4FD0-8CBC-178C1BD8C31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00" name="Freeform 27">
              <a:extLst>
                <a:ext uri="{FF2B5EF4-FFF2-40B4-BE49-F238E27FC236}">
                  <a16:creationId xmlns:a16="http://schemas.microsoft.com/office/drawing/2014/main" id="{6F446AA7-D2E4-4DF2-BB12-AD2DCC8E45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01" name="Freeform 28">
              <a:extLst>
                <a:ext uri="{FF2B5EF4-FFF2-40B4-BE49-F238E27FC236}">
                  <a16:creationId xmlns:a16="http://schemas.microsoft.com/office/drawing/2014/main" id="{C00BD973-DDA6-4969-BFBC-2910297E242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02" name="Freeform 29">
              <a:extLst>
                <a:ext uri="{FF2B5EF4-FFF2-40B4-BE49-F238E27FC236}">
                  <a16:creationId xmlns:a16="http://schemas.microsoft.com/office/drawing/2014/main" id="{05C12429-8F61-4D99-8793-3146BA57C2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03" name="Freeform 30">
              <a:extLst>
                <a:ext uri="{FF2B5EF4-FFF2-40B4-BE49-F238E27FC236}">
                  <a16:creationId xmlns:a16="http://schemas.microsoft.com/office/drawing/2014/main" id="{E461EF39-CD5C-4EB8-8D62-9E14932E613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04" name="Freeform 31">
              <a:extLst>
                <a:ext uri="{FF2B5EF4-FFF2-40B4-BE49-F238E27FC236}">
                  <a16:creationId xmlns:a16="http://schemas.microsoft.com/office/drawing/2014/main" id="{93938A9D-031B-498C-AEE7-3D4A64AADB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05" name="Freeform 32">
              <a:extLst>
                <a:ext uri="{FF2B5EF4-FFF2-40B4-BE49-F238E27FC236}">
                  <a16:creationId xmlns:a16="http://schemas.microsoft.com/office/drawing/2014/main" id="{3765635E-E9CA-438E-9AA1-5D5EFD4972F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06" name="Rectangle 33">
              <a:extLst>
                <a:ext uri="{FF2B5EF4-FFF2-40B4-BE49-F238E27FC236}">
                  <a16:creationId xmlns:a16="http://schemas.microsoft.com/office/drawing/2014/main" id="{21546E38-8BDD-49C3-B3AD-D4933FCBC31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107" name="Freeform 34">
              <a:extLst>
                <a:ext uri="{FF2B5EF4-FFF2-40B4-BE49-F238E27FC236}">
                  <a16:creationId xmlns:a16="http://schemas.microsoft.com/office/drawing/2014/main" id="{6D89E49E-3AB6-4DC0-91E7-92EF1C6A87C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08" name="Freeform 35">
              <a:extLst>
                <a:ext uri="{FF2B5EF4-FFF2-40B4-BE49-F238E27FC236}">
                  <a16:creationId xmlns:a16="http://schemas.microsoft.com/office/drawing/2014/main" id="{D1303FFC-7F2E-462B-B11D-86F3D81BF5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09" name="Freeform 36">
              <a:extLst>
                <a:ext uri="{FF2B5EF4-FFF2-40B4-BE49-F238E27FC236}">
                  <a16:creationId xmlns:a16="http://schemas.microsoft.com/office/drawing/2014/main" id="{DE25E1F8-55DE-4DC5-81A4-37DA75E4E0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10" name="Freeform 37">
              <a:extLst>
                <a:ext uri="{FF2B5EF4-FFF2-40B4-BE49-F238E27FC236}">
                  <a16:creationId xmlns:a16="http://schemas.microsoft.com/office/drawing/2014/main" id="{8CDED82A-A993-4523-9441-FCF49CB5D1C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11" name="Freeform 38">
              <a:extLst>
                <a:ext uri="{FF2B5EF4-FFF2-40B4-BE49-F238E27FC236}">
                  <a16:creationId xmlns:a16="http://schemas.microsoft.com/office/drawing/2014/main" id="{C1AFE111-B375-493C-A21D-134FCBDBC8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12" name="Freeform 39">
              <a:extLst>
                <a:ext uri="{FF2B5EF4-FFF2-40B4-BE49-F238E27FC236}">
                  <a16:creationId xmlns:a16="http://schemas.microsoft.com/office/drawing/2014/main" id="{037BF4E5-6D6E-482A-A24A-E320E1D0E1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13" name="Freeform 40">
              <a:extLst>
                <a:ext uri="{FF2B5EF4-FFF2-40B4-BE49-F238E27FC236}">
                  <a16:creationId xmlns:a16="http://schemas.microsoft.com/office/drawing/2014/main" id="{38214D87-DD5D-4691-BF55-F2707270180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14" name="Freeform 41">
              <a:extLst>
                <a:ext uri="{FF2B5EF4-FFF2-40B4-BE49-F238E27FC236}">
                  <a16:creationId xmlns:a16="http://schemas.microsoft.com/office/drawing/2014/main" id="{6D3FBDE6-C313-4C44-B971-B34635468D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15" name="Freeform 42">
              <a:extLst>
                <a:ext uri="{FF2B5EF4-FFF2-40B4-BE49-F238E27FC236}">
                  <a16:creationId xmlns:a16="http://schemas.microsoft.com/office/drawing/2014/main" id="{F528E702-4734-4CAB-97C7-737D868F5A6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16" name="Freeform 43">
              <a:extLst>
                <a:ext uri="{FF2B5EF4-FFF2-40B4-BE49-F238E27FC236}">
                  <a16:creationId xmlns:a16="http://schemas.microsoft.com/office/drawing/2014/main" id="{88136305-A716-46EA-A45F-7787C694F2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17" name="Freeform 44">
              <a:extLst>
                <a:ext uri="{FF2B5EF4-FFF2-40B4-BE49-F238E27FC236}">
                  <a16:creationId xmlns:a16="http://schemas.microsoft.com/office/drawing/2014/main" id="{4187204B-C8DD-44A6-AC1A-F21D18F6696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18" name="Rectangle 45">
              <a:extLst>
                <a:ext uri="{FF2B5EF4-FFF2-40B4-BE49-F238E27FC236}">
                  <a16:creationId xmlns:a16="http://schemas.microsoft.com/office/drawing/2014/main" id="{6DD06B75-D598-40D9-B8BF-9721316E7094}"/>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119" name="Freeform 46">
              <a:extLst>
                <a:ext uri="{FF2B5EF4-FFF2-40B4-BE49-F238E27FC236}">
                  <a16:creationId xmlns:a16="http://schemas.microsoft.com/office/drawing/2014/main" id="{E8D513EA-D2F2-4B72-8C9F-0F2ADA5230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20" name="Freeform 47">
              <a:extLst>
                <a:ext uri="{FF2B5EF4-FFF2-40B4-BE49-F238E27FC236}">
                  <a16:creationId xmlns:a16="http://schemas.microsoft.com/office/drawing/2014/main" id="{0D147329-C850-46D8-9986-D14AC9140EC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21" name="Freeform 48">
              <a:extLst>
                <a:ext uri="{FF2B5EF4-FFF2-40B4-BE49-F238E27FC236}">
                  <a16:creationId xmlns:a16="http://schemas.microsoft.com/office/drawing/2014/main" id="{5573F0D3-BA73-4060-8D3B-07BEC55F40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22" name="Freeform 49">
              <a:extLst>
                <a:ext uri="{FF2B5EF4-FFF2-40B4-BE49-F238E27FC236}">
                  <a16:creationId xmlns:a16="http://schemas.microsoft.com/office/drawing/2014/main" id="{5323672F-2475-40AC-8C0F-6CD7324B39B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23" name="Freeform 50">
              <a:extLst>
                <a:ext uri="{FF2B5EF4-FFF2-40B4-BE49-F238E27FC236}">
                  <a16:creationId xmlns:a16="http://schemas.microsoft.com/office/drawing/2014/main" id="{7B0EF5E8-887B-446C-9459-0707ECE3D9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24" name="Freeform 51">
              <a:extLst>
                <a:ext uri="{FF2B5EF4-FFF2-40B4-BE49-F238E27FC236}">
                  <a16:creationId xmlns:a16="http://schemas.microsoft.com/office/drawing/2014/main" id="{29BE4652-0F1E-4519-8787-62EBB3D87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25" name="Freeform 52">
              <a:extLst>
                <a:ext uri="{FF2B5EF4-FFF2-40B4-BE49-F238E27FC236}">
                  <a16:creationId xmlns:a16="http://schemas.microsoft.com/office/drawing/2014/main" id="{4A268FBD-6879-416B-8AB0-73BF736373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26" name="Freeform 53">
              <a:extLst>
                <a:ext uri="{FF2B5EF4-FFF2-40B4-BE49-F238E27FC236}">
                  <a16:creationId xmlns:a16="http://schemas.microsoft.com/office/drawing/2014/main" id="{3D986CF2-B129-4550-A27B-8C82C9CAC9B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27" name="Freeform 54">
              <a:extLst>
                <a:ext uri="{FF2B5EF4-FFF2-40B4-BE49-F238E27FC236}">
                  <a16:creationId xmlns:a16="http://schemas.microsoft.com/office/drawing/2014/main" id="{E340F934-32AF-4C03-9AFD-1D54DF4C14B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28" name="Freeform 55">
              <a:extLst>
                <a:ext uri="{FF2B5EF4-FFF2-40B4-BE49-F238E27FC236}">
                  <a16:creationId xmlns:a16="http://schemas.microsoft.com/office/drawing/2014/main" id="{0D58128A-77AD-4168-874A-4CADD56CC6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29" name="Freeform 56">
              <a:extLst>
                <a:ext uri="{FF2B5EF4-FFF2-40B4-BE49-F238E27FC236}">
                  <a16:creationId xmlns:a16="http://schemas.microsoft.com/office/drawing/2014/main" id="{1AA9BAAA-B13C-4A0A-BDED-AF91E06151F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30" name="Freeform 57">
              <a:extLst>
                <a:ext uri="{FF2B5EF4-FFF2-40B4-BE49-F238E27FC236}">
                  <a16:creationId xmlns:a16="http://schemas.microsoft.com/office/drawing/2014/main" id="{9FC52BEC-DF15-46FD-9B22-B3CF0A3F6F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31" name="Freeform 58">
              <a:extLst>
                <a:ext uri="{FF2B5EF4-FFF2-40B4-BE49-F238E27FC236}">
                  <a16:creationId xmlns:a16="http://schemas.microsoft.com/office/drawing/2014/main" id="{95ACC0BA-E65B-447A-B0FE-80BCFF4C3C3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grpSp>
      <p:sp>
        <p:nvSpPr>
          <p:cNvPr id="2" name="Title 1">
            <a:extLst>
              <a:ext uri="{FF2B5EF4-FFF2-40B4-BE49-F238E27FC236}">
                <a16:creationId xmlns:a16="http://schemas.microsoft.com/office/drawing/2014/main" id="{AD60CB83-CFAF-4C51-AA3E-58CC9BCF3C41}"/>
              </a:ext>
            </a:extLst>
          </p:cNvPr>
          <p:cNvSpPr>
            <a:spLocks noGrp="1"/>
          </p:cNvSpPr>
          <p:nvPr>
            <p:ph type="title"/>
          </p:nvPr>
        </p:nvSpPr>
        <p:spPr>
          <a:xfrm>
            <a:off x="8411781" y="618518"/>
            <a:ext cx="2948240" cy="1478570"/>
          </a:xfrm>
        </p:spPr>
        <p:txBody>
          <a:bodyPr>
            <a:normAutofit/>
          </a:bodyPr>
          <a:lstStyle/>
          <a:p>
            <a:r>
              <a:rPr lang="en-US" sz="3200"/>
              <a:t>East Syriac</a:t>
            </a:r>
          </a:p>
        </p:txBody>
      </p:sp>
      <p:pic>
        <p:nvPicPr>
          <p:cNvPr id="16386" name="Picture 2" descr="File:Saint Joseph Chaldean Catholic Church (Troy, Michigan) - nave ...">
            <a:extLst>
              <a:ext uri="{FF2B5EF4-FFF2-40B4-BE49-F238E27FC236}">
                <a16:creationId xmlns:a16="http://schemas.microsoft.com/office/drawing/2014/main" id="{3EB85FD9-4623-4852-A743-9CC46FD2CA3D}"/>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r="-2"/>
          <a:stretch/>
        </p:blipFill>
        <p:spPr bwMode="auto">
          <a:xfrm>
            <a:off x="-5597" y="1"/>
            <a:ext cx="7558541" cy="3427413"/>
          </a:xfrm>
          <a:custGeom>
            <a:avLst/>
            <a:gdLst/>
            <a:ahLst/>
            <a:cxnLst/>
            <a:rect l="l" t="t" r="r" b="b"/>
            <a:pathLst>
              <a:path w="7558541" h="3427413">
                <a:moveTo>
                  <a:pt x="0" y="0"/>
                </a:moveTo>
                <a:lnTo>
                  <a:pt x="7558541" y="0"/>
                </a:lnTo>
                <a:lnTo>
                  <a:pt x="7558541" y="3427413"/>
                </a:lnTo>
                <a:lnTo>
                  <a:pt x="0" y="3427413"/>
                </a:lnTo>
                <a:close/>
              </a:path>
            </a:pathLst>
          </a:custGeom>
          <a:noFill/>
          <a:extLst>
            <a:ext uri="{909E8E84-426E-40DD-AFC4-6F175D3DCCD1}">
              <a14:hiddenFill xmlns:a14="http://schemas.microsoft.com/office/drawing/2010/main">
                <a:solidFill>
                  <a:srgbClr val="FFFFFF"/>
                </a:solidFill>
              </a14:hiddenFill>
            </a:ext>
          </a:extLst>
        </p:spPr>
      </p:pic>
      <p:pic>
        <p:nvPicPr>
          <p:cNvPr id="16388" name="Picture 4" descr="SyroPhilly – St. Thomas SyroMalabar Catholic Forane Church">
            <a:extLst>
              <a:ext uri="{FF2B5EF4-FFF2-40B4-BE49-F238E27FC236}">
                <a16:creationId xmlns:a16="http://schemas.microsoft.com/office/drawing/2014/main" id="{F9E9719F-8D3B-420A-A076-012D1C405987}"/>
              </a:ext>
            </a:extLst>
          </p:cNvPr>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r="-2"/>
          <a:stretch/>
        </p:blipFill>
        <p:spPr bwMode="auto">
          <a:xfrm>
            <a:off x="-5597" y="3427414"/>
            <a:ext cx="7558541" cy="3430587"/>
          </a:xfrm>
          <a:custGeom>
            <a:avLst/>
            <a:gdLst/>
            <a:ahLst/>
            <a:cxnLst/>
            <a:rect l="l" t="t" r="r" b="b"/>
            <a:pathLst>
              <a:path w="7558541" h="3430587">
                <a:moveTo>
                  <a:pt x="0" y="0"/>
                </a:moveTo>
                <a:lnTo>
                  <a:pt x="7558541" y="0"/>
                </a:lnTo>
                <a:lnTo>
                  <a:pt x="7558541" y="3430587"/>
                </a:lnTo>
                <a:lnTo>
                  <a:pt x="0" y="3430587"/>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24A67E1C-9E73-4126-AFDE-C78DBF4C3946}"/>
              </a:ext>
            </a:extLst>
          </p:cNvPr>
          <p:cNvSpPr>
            <a:spLocks noGrp="1"/>
          </p:cNvSpPr>
          <p:nvPr>
            <p:ph idx="1"/>
          </p:nvPr>
        </p:nvSpPr>
        <p:spPr>
          <a:xfrm>
            <a:off x="8411781" y="2249487"/>
            <a:ext cx="2948240" cy="3541714"/>
          </a:xfrm>
        </p:spPr>
        <p:txBody>
          <a:bodyPr>
            <a:normAutofit/>
          </a:bodyPr>
          <a:lstStyle/>
          <a:p>
            <a:r>
              <a:rPr lang="en-US" sz="1800">
                <a:sym typeface="Wingdings" panose="05000000000000000000" pitchFamily="2" charset="2"/>
              </a:rPr>
              <a:t>Churches  Chaldean &amp; Syro-Malabar</a:t>
            </a:r>
          </a:p>
          <a:p>
            <a:endParaRPr lang="en-US" sz="1800"/>
          </a:p>
        </p:txBody>
      </p:sp>
      <p:cxnSp>
        <p:nvCxnSpPr>
          <p:cNvPr id="133" name="Straight Connector 132">
            <a:extLst>
              <a:ext uri="{FF2B5EF4-FFF2-40B4-BE49-F238E27FC236}">
                <a16:creationId xmlns:a16="http://schemas.microsoft.com/office/drawing/2014/main" id="{79CECD47-BAAC-4DB7-9799-B92EA5BDB5C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55895" y="-464"/>
            <a:ext cx="2646" cy="6858465"/>
          </a:xfrm>
          <a:prstGeom prst="line">
            <a:avLst/>
          </a:prstGeom>
          <a:solidFill>
            <a:schemeClr val="tx2">
              <a:alpha val="60000"/>
            </a:schemeClr>
          </a:solidFill>
          <a:ln w="19050">
            <a:solidFill>
              <a:schemeClr val="tx2">
                <a:alpha val="60000"/>
              </a:schemeClr>
            </a:solidFill>
          </a:ln>
          <a:effectLst>
            <a:outerShdw blurRad="50800" dist="38100" dir="2700000" algn="tl" rotWithShape="0">
              <a:srgbClr val="000000">
                <a:alpha val="58000"/>
              </a:srgbClr>
            </a:outerShdw>
          </a:effectLst>
        </p:spPr>
      </p:cxnSp>
      <p:cxnSp>
        <p:nvCxnSpPr>
          <p:cNvPr id="135" name="Straight Connector 134">
            <a:extLst>
              <a:ext uri="{FF2B5EF4-FFF2-40B4-BE49-F238E27FC236}">
                <a16:creationId xmlns:a16="http://schemas.microsoft.com/office/drawing/2014/main" id="{42B5FFEC-000D-4A6E-A8E7-0549AD40B59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597" y="3427414"/>
            <a:ext cx="7558541" cy="0"/>
          </a:xfrm>
          <a:prstGeom prst="line">
            <a:avLst/>
          </a:prstGeom>
          <a:solidFill>
            <a:schemeClr val="tx2">
              <a:alpha val="60000"/>
            </a:schemeClr>
          </a:solidFill>
          <a:ln w="19050">
            <a:solidFill>
              <a:schemeClr val="tx2">
                <a:alpha val="60000"/>
              </a:schemeClr>
            </a:solidFill>
          </a:ln>
          <a:effectLst>
            <a:outerShdw blurRad="50800" dist="38100" dir="2700000" algn="tl" rotWithShape="0">
              <a:srgbClr val="000000">
                <a:alpha val="58000"/>
              </a:srgbClr>
            </a:outerShdw>
          </a:effectLst>
        </p:spPr>
      </p:cxnSp>
    </p:spTree>
    <p:extLst>
      <p:ext uri="{BB962C8B-B14F-4D97-AF65-F5344CB8AC3E}">
        <p14:creationId xmlns:p14="http://schemas.microsoft.com/office/powerpoint/2010/main" val="37754639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36745C-2A9E-4F1C-AC74-A5060D159D2D}"/>
              </a:ext>
            </a:extLst>
          </p:cNvPr>
          <p:cNvSpPr>
            <a:spLocks noGrp="1"/>
          </p:cNvSpPr>
          <p:nvPr>
            <p:ph type="title"/>
          </p:nvPr>
        </p:nvSpPr>
        <p:spPr/>
        <p:txBody>
          <a:bodyPr/>
          <a:lstStyle/>
          <a:p>
            <a:r>
              <a:rPr lang="en-US" dirty="0"/>
              <a:t>East </a:t>
            </a:r>
            <a:r>
              <a:rPr lang="en-US" dirty="0" err="1"/>
              <a:t>syriac</a:t>
            </a:r>
            <a:endParaRPr lang="en-US" dirty="0"/>
          </a:p>
        </p:txBody>
      </p:sp>
      <p:sp>
        <p:nvSpPr>
          <p:cNvPr id="3" name="Content Placeholder 2">
            <a:extLst>
              <a:ext uri="{FF2B5EF4-FFF2-40B4-BE49-F238E27FC236}">
                <a16:creationId xmlns:a16="http://schemas.microsoft.com/office/drawing/2014/main" id="{3374A9D5-4E49-44E8-A9CA-42104DC18DE2}"/>
              </a:ext>
            </a:extLst>
          </p:cNvPr>
          <p:cNvSpPr>
            <a:spLocks noGrp="1"/>
          </p:cNvSpPr>
          <p:nvPr>
            <p:ph idx="1"/>
          </p:nvPr>
        </p:nvSpPr>
        <p:spPr>
          <a:xfrm>
            <a:off x="1141412" y="2249486"/>
            <a:ext cx="9905999" cy="4151313"/>
          </a:xfrm>
        </p:spPr>
        <p:txBody>
          <a:bodyPr>
            <a:normAutofit fontScale="85000" lnSpcReduction="10000"/>
          </a:bodyPr>
          <a:lstStyle/>
          <a:p>
            <a:r>
              <a:rPr lang="en-US" dirty="0"/>
              <a:t>Local Churches </a:t>
            </a:r>
            <a:r>
              <a:rPr lang="en-US" dirty="0">
                <a:sym typeface="Wingdings" panose="05000000000000000000" pitchFamily="2" charset="2"/>
              </a:rPr>
              <a:t> </a:t>
            </a:r>
            <a:r>
              <a:rPr lang="en-US" dirty="0">
                <a:sym typeface="Wingdings" panose="05000000000000000000" pitchFamily="2" charset="2"/>
                <a:hlinkClick r:id="rId3"/>
              </a:rPr>
              <a:t>Chaldean Mission Church </a:t>
            </a:r>
            <a:r>
              <a:rPr lang="en-US" dirty="0">
                <a:sym typeface="Wingdings" panose="05000000000000000000" pitchFamily="2" charset="2"/>
              </a:rPr>
              <a:t>(Newton Upper Falls), St. Thomas </a:t>
            </a:r>
            <a:r>
              <a:rPr lang="en-US" dirty="0" err="1">
                <a:sym typeface="Wingdings" panose="05000000000000000000" pitchFamily="2" charset="2"/>
              </a:rPr>
              <a:t>Syro</a:t>
            </a:r>
            <a:r>
              <a:rPr lang="en-US" dirty="0">
                <a:sym typeface="Wingdings" panose="05000000000000000000" pitchFamily="2" charset="2"/>
              </a:rPr>
              <a:t>-Malabar Church (Framingham)</a:t>
            </a:r>
            <a:endParaRPr lang="en-US" dirty="0"/>
          </a:p>
          <a:p>
            <a:r>
              <a:rPr lang="en-US" dirty="0"/>
              <a:t>Languages </a:t>
            </a:r>
            <a:r>
              <a:rPr lang="en-US" dirty="0">
                <a:sym typeface="Wingdings" panose="05000000000000000000" pitchFamily="2" charset="2"/>
              </a:rPr>
              <a:t> Syriac/Aramaic, Arabic (Chaldean), Aramaic and Malayalam (</a:t>
            </a:r>
            <a:r>
              <a:rPr lang="en-US" dirty="0" err="1">
                <a:sym typeface="Wingdings" panose="05000000000000000000" pitchFamily="2" charset="2"/>
              </a:rPr>
              <a:t>Syro</a:t>
            </a:r>
            <a:r>
              <a:rPr lang="en-US" dirty="0">
                <a:sym typeface="Wingdings" panose="05000000000000000000" pitchFamily="2" charset="2"/>
              </a:rPr>
              <a:t>-Malabar)</a:t>
            </a:r>
          </a:p>
          <a:p>
            <a:r>
              <a:rPr lang="en-US" dirty="0">
                <a:sym typeface="Wingdings" panose="05000000000000000000" pitchFamily="2" charset="2"/>
              </a:rPr>
              <a:t>Key Saints  Mar Addai of Edessa, Mar Mari, Servant of God </a:t>
            </a:r>
            <a:r>
              <a:rPr lang="en-US" dirty="0" err="1">
                <a:sym typeface="Wingdings" panose="05000000000000000000" pitchFamily="2" charset="2"/>
              </a:rPr>
              <a:t>Ragheed</a:t>
            </a:r>
            <a:r>
              <a:rPr lang="en-US" dirty="0">
                <a:sym typeface="Wingdings" panose="05000000000000000000" pitchFamily="2" charset="2"/>
              </a:rPr>
              <a:t> </a:t>
            </a:r>
            <a:r>
              <a:rPr lang="en-US" dirty="0" err="1">
                <a:sym typeface="Wingdings" panose="05000000000000000000" pitchFamily="2" charset="2"/>
              </a:rPr>
              <a:t>Ghanni</a:t>
            </a:r>
            <a:r>
              <a:rPr lang="en-US" dirty="0">
                <a:sym typeface="Wingdings" panose="05000000000000000000" pitchFamily="2" charset="2"/>
              </a:rPr>
              <a:t>(Chaldean), St. </a:t>
            </a:r>
            <a:r>
              <a:rPr lang="en-US" dirty="0" err="1">
                <a:sym typeface="Wingdings" panose="05000000000000000000" pitchFamily="2" charset="2"/>
              </a:rPr>
              <a:t>Alphonsa</a:t>
            </a:r>
            <a:r>
              <a:rPr lang="en-US" dirty="0">
                <a:sym typeface="Wingdings" panose="05000000000000000000" pitchFamily="2" charset="2"/>
              </a:rPr>
              <a:t> (</a:t>
            </a:r>
            <a:r>
              <a:rPr lang="en-US" dirty="0" err="1">
                <a:sym typeface="Wingdings" panose="05000000000000000000" pitchFamily="2" charset="2"/>
              </a:rPr>
              <a:t>Syro</a:t>
            </a:r>
            <a:r>
              <a:rPr lang="en-US" dirty="0">
                <a:sym typeface="Wingdings" panose="05000000000000000000" pitchFamily="2" charset="2"/>
              </a:rPr>
              <a:t>-Malabar) St. Thomas the Apostle (both)</a:t>
            </a:r>
          </a:p>
          <a:p>
            <a:r>
              <a:rPr lang="en-US" dirty="0">
                <a:sym typeface="Wingdings" panose="05000000000000000000" pitchFamily="2" charset="2"/>
              </a:rPr>
              <a:t>Unique Feasts</a:t>
            </a:r>
          </a:p>
          <a:p>
            <a:pPr lvl="1"/>
            <a:r>
              <a:rPr lang="en-US" dirty="0">
                <a:sym typeface="Wingdings" panose="05000000000000000000" pitchFamily="2" charset="2"/>
              </a:rPr>
              <a:t>No Ordinary Time</a:t>
            </a:r>
          </a:p>
          <a:p>
            <a:pPr lvl="1"/>
            <a:r>
              <a:rPr lang="en-US" dirty="0">
                <a:sym typeface="Wingdings" panose="05000000000000000000" pitchFamily="2" charset="2"/>
              </a:rPr>
              <a:t>Apostles’ Fast  June</a:t>
            </a:r>
          </a:p>
          <a:p>
            <a:pPr lvl="1"/>
            <a:r>
              <a:rPr lang="en-US" dirty="0">
                <a:sym typeface="Wingdings" panose="05000000000000000000" pitchFamily="2" charset="2"/>
              </a:rPr>
              <a:t>Seasons of Moses and Elijah  September and October</a:t>
            </a:r>
          </a:p>
          <a:p>
            <a:pPr lvl="1"/>
            <a:r>
              <a:rPr lang="en-US" dirty="0">
                <a:sym typeface="Wingdings" panose="05000000000000000000" pitchFamily="2" charset="2"/>
              </a:rPr>
              <a:t>Feast of St. Thomas the Apostle  July 3, HDO</a:t>
            </a:r>
          </a:p>
          <a:p>
            <a:endParaRPr lang="en-US" dirty="0"/>
          </a:p>
        </p:txBody>
      </p:sp>
    </p:spTree>
    <p:extLst>
      <p:ext uri="{BB962C8B-B14F-4D97-AF65-F5344CB8AC3E}">
        <p14:creationId xmlns:p14="http://schemas.microsoft.com/office/powerpoint/2010/main" val="3355060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Drinking milk probably does not cause breast cancer - The ...">
            <a:extLst>
              <a:ext uri="{FF2B5EF4-FFF2-40B4-BE49-F238E27FC236}">
                <a16:creationId xmlns:a16="http://schemas.microsoft.com/office/drawing/2014/main" id="{D5AE855F-FB03-4F03-90B1-DEEF5016154A}"/>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91950" y="459509"/>
            <a:ext cx="3243521" cy="2156689"/>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Matthew McConaughey - Movies, Wife &amp; Age - Biography">
            <a:extLst>
              <a:ext uri="{FF2B5EF4-FFF2-40B4-BE49-F238E27FC236}">
                <a16:creationId xmlns:a16="http://schemas.microsoft.com/office/drawing/2014/main" id="{F4BA7170-D8DF-4EDC-B33E-16F0F110A409}"/>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636601" y="3429000"/>
            <a:ext cx="3154217" cy="3154217"/>
          </a:xfrm>
          <a:prstGeom prst="rect">
            <a:avLst/>
          </a:prstGeom>
          <a:noFill/>
          <a:extLst>
            <a:ext uri="{909E8E84-426E-40DD-AFC4-6F175D3DCCD1}">
              <a14:hiddenFill xmlns:a14="http://schemas.microsoft.com/office/drawing/2010/main">
                <a:solidFill>
                  <a:srgbClr val="FFFFFF"/>
                </a:solidFill>
              </a14:hiddenFill>
            </a:ext>
          </a:extLst>
        </p:spPr>
      </p:pic>
      <p:sp>
        <p:nvSpPr>
          <p:cNvPr id="3" name="Speech Bubble: Oval 2">
            <a:extLst>
              <a:ext uri="{FF2B5EF4-FFF2-40B4-BE49-F238E27FC236}">
                <a16:creationId xmlns:a16="http://schemas.microsoft.com/office/drawing/2014/main" id="{0CFEB295-8C20-4061-8AAE-3FDD10ABE4CE}"/>
              </a:ext>
            </a:extLst>
          </p:cNvPr>
          <p:cNvSpPr/>
          <p:nvPr/>
        </p:nvSpPr>
        <p:spPr>
          <a:xfrm>
            <a:off x="3213709" y="2907195"/>
            <a:ext cx="3754582" cy="1304638"/>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_____, ______, _____!</a:t>
            </a:r>
          </a:p>
        </p:txBody>
      </p:sp>
      <p:sp>
        <p:nvSpPr>
          <p:cNvPr id="4" name="Plus Sign 3">
            <a:extLst>
              <a:ext uri="{FF2B5EF4-FFF2-40B4-BE49-F238E27FC236}">
                <a16:creationId xmlns:a16="http://schemas.microsoft.com/office/drawing/2014/main" id="{D325D603-39EB-4982-A527-6B8BEF99F7D1}"/>
              </a:ext>
            </a:extLst>
          </p:cNvPr>
          <p:cNvSpPr/>
          <p:nvPr/>
        </p:nvSpPr>
        <p:spPr>
          <a:xfrm>
            <a:off x="5091000" y="1025235"/>
            <a:ext cx="900546" cy="872837"/>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Minus Sign 4">
            <a:extLst>
              <a:ext uri="{FF2B5EF4-FFF2-40B4-BE49-F238E27FC236}">
                <a16:creationId xmlns:a16="http://schemas.microsoft.com/office/drawing/2014/main" id="{B57298E3-8EA1-4F45-A439-D5F0F0FFDD0A}"/>
              </a:ext>
            </a:extLst>
          </p:cNvPr>
          <p:cNvSpPr/>
          <p:nvPr/>
        </p:nvSpPr>
        <p:spPr>
          <a:xfrm>
            <a:off x="6968291" y="3454631"/>
            <a:ext cx="1152784" cy="623455"/>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FDAA1394-F383-432D-95D6-C94BC9217A60}"/>
              </a:ext>
            </a:extLst>
          </p:cNvPr>
          <p:cNvSpPr txBox="1"/>
          <p:nvPr/>
        </p:nvSpPr>
        <p:spPr>
          <a:xfrm>
            <a:off x="8545399" y="3454631"/>
            <a:ext cx="2687782" cy="646331"/>
          </a:xfrm>
          <a:prstGeom prst="rect">
            <a:avLst/>
          </a:prstGeom>
          <a:noFill/>
        </p:spPr>
        <p:txBody>
          <a:bodyPr wrap="square" rtlCol="0">
            <a:spAutoFit/>
          </a:bodyPr>
          <a:lstStyle/>
          <a:p>
            <a:r>
              <a:rPr lang="en-US" sz="3600" b="1" dirty="0"/>
              <a:t>first 3 letters</a:t>
            </a:r>
          </a:p>
        </p:txBody>
      </p:sp>
      <p:sp>
        <p:nvSpPr>
          <p:cNvPr id="7" name="Double Bracket 6">
            <a:extLst>
              <a:ext uri="{FF2B5EF4-FFF2-40B4-BE49-F238E27FC236}">
                <a16:creationId xmlns:a16="http://schemas.microsoft.com/office/drawing/2014/main" id="{4905297F-A191-4E75-A047-F00169DCAB6C}"/>
              </a:ext>
            </a:extLst>
          </p:cNvPr>
          <p:cNvSpPr/>
          <p:nvPr/>
        </p:nvSpPr>
        <p:spPr>
          <a:xfrm>
            <a:off x="1036236" y="2937165"/>
            <a:ext cx="10627444" cy="3646052"/>
          </a:xfrm>
          <a:prstGeom prst="bracket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41918250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F33588-04E0-4C93-BD84-762FDCA34AF4}"/>
              </a:ext>
            </a:extLst>
          </p:cNvPr>
          <p:cNvSpPr>
            <a:spLocks noGrp="1"/>
          </p:cNvSpPr>
          <p:nvPr>
            <p:ph type="title"/>
          </p:nvPr>
        </p:nvSpPr>
        <p:spPr/>
        <p:txBody>
          <a:bodyPr/>
          <a:lstStyle/>
          <a:p>
            <a:r>
              <a:rPr lang="en-US" dirty="0"/>
              <a:t>East Syriac – major points of distinction</a:t>
            </a:r>
          </a:p>
        </p:txBody>
      </p:sp>
      <p:sp>
        <p:nvSpPr>
          <p:cNvPr id="4" name="Text Placeholder 3">
            <a:extLst>
              <a:ext uri="{FF2B5EF4-FFF2-40B4-BE49-F238E27FC236}">
                <a16:creationId xmlns:a16="http://schemas.microsoft.com/office/drawing/2014/main" id="{FA5BC373-49D3-4069-BB2F-E21ECB4D6F9A}"/>
              </a:ext>
            </a:extLst>
          </p:cNvPr>
          <p:cNvSpPr>
            <a:spLocks noGrp="1"/>
          </p:cNvSpPr>
          <p:nvPr>
            <p:ph type="body" idx="1"/>
          </p:nvPr>
        </p:nvSpPr>
        <p:spPr/>
        <p:txBody>
          <a:bodyPr/>
          <a:lstStyle/>
          <a:p>
            <a:r>
              <a:rPr lang="en-US" dirty="0"/>
              <a:t>Chaldean</a:t>
            </a:r>
          </a:p>
        </p:txBody>
      </p:sp>
      <p:sp>
        <p:nvSpPr>
          <p:cNvPr id="3" name="Content Placeholder 2">
            <a:extLst>
              <a:ext uri="{FF2B5EF4-FFF2-40B4-BE49-F238E27FC236}">
                <a16:creationId xmlns:a16="http://schemas.microsoft.com/office/drawing/2014/main" id="{72D5110C-E8A0-45F4-8E85-0109D9BCF7AB}"/>
              </a:ext>
            </a:extLst>
          </p:cNvPr>
          <p:cNvSpPr>
            <a:spLocks noGrp="1"/>
          </p:cNvSpPr>
          <p:nvPr>
            <p:ph sz="half" idx="2"/>
          </p:nvPr>
        </p:nvSpPr>
        <p:spPr>
          <a:xfrm>
            <a:off x="1141410" y="3073397"/>
            <a:ext cx="4878391" cy="2836336"/>
          </a:xfrm>
        </p:spPr>
        <p:txBody>
          <a:bodyPr>
            <a:normAutofit fontScale="92500" lnSpcReduction="20000"/>
          </a:bodyPr>
          <a:lstStyle/>
          <a:p>
            <a:r>
              <a:rPr lang="en-US" dirty="0"/>
              <a:t>Liturgy of Salvation/Sacrament/Sacrifice/Eucharist/Anaphora= Mass (Chaldean)</a:t>
            </a:r>
          </a:p>
          <a:p>
            <a:r>
              <a:rPr lang="en-US" dirty="0"/>
              <a:t>Chaldean Mass has 3 parts: Order of Word, Sacrifice, and Eucharist</a:t>
            </a:r>
          </a:p>
          <a:p>
            <a:r>
              <a:rPr lang="en-US" dirty="0"/>
              <a:t>Jewish* roots of prayers</a:t>
            </a:r>
          </a:p>
          <a:p>
            <a:r>
              <a:rPr lang="en-US" dirty="0"/>
              <a:t>Patriarch of Babylon of the Chaldeans</a:t>
            </a:r>
          </a:p>
          <a:p>
            <a:pPr lvl="1"/>
            <a:endParaRPr lang="en-US" dirty="0"/>
          </a:p>
          <a:p>
            <a:pPr lvl="1"/>
            <a:endParaRPr lang="en-US" dirty="0"/>
          </a:p>
          <a:p>
            <a:pPr marL="0" indent="0">
              <a:buNone/>
            </a:pPr>
            <a:endParaRPr lang="en-US" dirty="0"/>
          </a:p>
        </p:txBody>
      </p:sp>
      <p:sp>
        <p:nvSpPr>
          <p:cNvPr id="5" name="Text Placeholder 4">
            <a:extLst>
              <a:ext uri="{FF2B5EF4-FFF2-40B4-BE49-F238E27FC236}">
                <a16:creationId xmlns:a16="http://schemas.microsoft.com/office/drawing/2014/main" id="{42524B71-34A8-4950-96E4-AD7B59C0524F}"/>
              </a:ext>
            </a:extLst>
          </p:cNvPr>
          <p:cNvSpPr>
            <a:spLocks noGrp="1"/>
          </p:cNvSpPr>
          <p:nvPr>
            <p:ph type="body" sz="quarter" idx="3"/>
          </p:nvPr>
        </p:nvSpPr>
        <p:spPr/>
        <p:txBody>
          <a:bodyPr/>
          <a:lstStyle/>
          <a:p>
            <a:r>
              <a:rPr lang="en-US" dirty="0" err="1"/>
              <a:t>Syro-malabar</a:t>
            </a:r>
            <a:endParaRPr lang="en-US" dirty="0"/>
          </a:p>
        </p:txBody>
      </p:sp>
      <p:sp>
        <p:nvSpPr>
          <p:cNvPr id="6" name="Content Placeholder 5">
            <a:extLst>
              <a:ext uri="{FF2B5EF4-FFF2-40B4-BE49-F238E27FC236}">
                <a16:creationId xmlns:a16="http://schemas.microsoft.com/office/drawing/2014/main" id="{D1AD4BF1-FD4B-4723-829C-020E64C88178}"/>
              </a:ext>
            </a:extLst>
          </p:cNvPr>
          <p:cNvSpPr>
            <a:spLocks noGrp="1"/>
          </p:cNvSpPr>
          <p:nvPr>
            <p:ph sz="quarter" idx="4"/>
          </p:nvPr>
        </p:nvSpPr>
        <p:spPr>
          <a:xfrm>
            <a:off x="6172200" y="3073397"/>
            <a:ext cx="4875210" cy="3005670"/>
          </a:xfrm>
        </p:spPr>
        <p:txBody>
          <a:bodyPr>
            <a:normAutofit fontScale="92500" lnSpcReduction="20000"/>
          </a:bodyPr>
          <a:lstStyle/>
          <a:p>
            <a:r>
              <a:rPr lang="en-US" dirty="0">
                <a:hlinkClick r:id="rId3"/>
              </a:rPr>
              <a:t>Holy Qurbana </a:t>
            </a:r>
            <a:r>
              <a:rPr lang="en-US" dirty="0"/>
              <a:t>= Mass (</a:t>
            </a:r>
            <a:r>
              <a:rPr lang="en-US" dirty="0" err="1"/>
              <a:t>Syro</a:t>
            </a:r>
            <a:r>
              <a:rPr lang="en-US" dirty="0"/>
              <a:t>-Malabar)</a:t>
            </a:r>
          </a:p>
          <a:p>
            <a:r>
              <a:rPr lang="en-US" dirty="0"/>
              <a:t>Communion = unleavened bread, intinction</a:t>
            </a:r>
          </a:p>
          <a:p>
            <a:r>
              <a:rPr lang="en-US" dirty="0"/>
              <a:t>Red curtain separating Sanctuary from congregation</a:t>
            </a:r>
          </a:p>
          <a:p>
            <a:r>
              <a:rPr lang="en-US" dirty="0"/>
              <a:t>Anaphora = Eucharistic prayer</a:t>
            </a:r>
          </a:p>
          <a:p>
            <a:r>
              <a:rPr lang="en-US" dirty="0"/>
              <a:t>Liturgy of Mar Addai and Mar Mari</a:t>
            </a:r>
          </a:p>
        </p:txBody>
      </p:sp>
    </p:spTree>
    <p:extLst>
      <p:ext uri="{BB962C8B-B14F-4D97-AF65-F5344CB8AC3E}">
        <p14:creationId xmlns:p14="http://schemas.microsoft.com/office/powerpoint/2010/main" val="339077349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7A9BE1-BA3F-4F67-90D9-9D5700D81A49}"/>
              </a:ext>
            </a:extLst>
          </p:cNvPr>
          <p:cNvSpPr>
            <a:spLocks noGrp="1"/>
          </p:cNvSpPr>
          <p:nvPr>
            <p:ph type="title"/>
          </p:nvPr>
        </p:nvSpPr>
        <p:spPr/>
        <p:txBody>
          <a:bodyPr/>
          <a:lstStyle/>
          <a:p>
            <a:r>
              <a:rPr lang="en-US" dirty="0"/>
              <a:t>East </a:t>
            </a:r>
            <a:r>
              <a:rPr lang="en-US" dirty="0" err="1"/>
              <a:t>syriac</a:t>
            </a:r>
            <a:endParaRPr lang="en-US" dirty="0"/>
          </a:p>
        </p:txBody>
      </p:sp>
      <p:sp>
        <p:nvSpPr>
          <p:cNvPr id="3" name="Content Placeholder 2">
            <a:extLst>
              <a:ext uri="{FF2B5EF4-FFF2-40B4-BE49-F238E27FC236}">
                <a16:creationId xmlns:a16="http://schemas.microsoft.com/office/drawing/2014/main" id="{43F95D16-4C7A-4B7D-9697-DCC000065BCF}"/>
              </a:ext>
            </a:extLst>
          </p:cNvPr>
          <p:cNvSpPr>
            <a:spLocks noGrp="1"/>
          </p:cNvSpPr>
          <p:nvPr>
            <p:ph idx="1"/>
          </p:nvPr>
        </p:nvSpPr>
        <p:spPr>
          <a:xfrm>
            <a:off x="1141412" y="2249487"/>
            <a:ext cx="9905999" cy="4269846"/>
          </a:xfrm>
        </p:spPr>
        <p:txBody>
          <a:bodyPr>
            <a:normAutofit fontScale="92500" lnSpcReduction="10000"/>
          </a:bodyPr>
          <a:lstStyle/>
          <a:p>
            <a:r>
              <a:rPr lang="en-US" dirty="0"/>
              <a:t>Historical Notes</a:t>
            </a:r>
          </a:p>
          <a:p>
            <a:pPr lvl="1"/>
            <a:r>
              <a:rPr lang="en-US" dirty="0"/>
              <a:t>Needed own rite b/c early Assyrian Church’s isolated in </a:t>
            </a:r>
            <a:r>
              <a:rPr lang="en-US" dirty="0" err="1"/>
              <a:t>Sassinian</a:t>
            </a:r>
            <a:r>
              <a:rPr lang="en-US" dirty="0"/>
              <a:t>, not Roman Empire</a:t>
            </a:r>
          </a:p>
          <a:p>
            <a:pPr lvl="1"/>
            <a:r>
              <a:rPr lang="en-US" dirty="0"/>
              <a:t>Council of Ephesus in 431 </a:t>
            </a:r>
            <a:r>
              <a:rPr lang="en-US" dirty="0">
                <a:sym typeface="Wingdings" panose="05000000000000000000" pitchFamily="2" charset="2"/>
              </a:rPr>
              <a:t>Split b/c over Nestorius* beliefs, Catholics followed Ephesus,* </a:t>
            </a:r>
            <a:r>
              <a:rPr lang="en-US" dirty="0"/>
              <a:t> reunited as Chaldean Catholic Church in 900s</a:t>
            </a:r>
          </a:p>
          <a:p>
            <a:pPr lvl="1"/>
            <a:r>
              <a:rPr lang="en-US" dirty="0"/>
              <a:t>1498 </a:t>
            </a:r>
            <a:r>
              <a:rPr lang="en-US" dirty="0">
                <a:sym typeface="Wingdings" panose="05000000000000000000" pitchFamily="2" charset="2"/>
              </a:rPr>
              <a:t> Portuguese missionaries find </a:t>
            </a:r>
            <a:r>
              <a:rPr lang="en-US" dirty="0" err="1">
                <a:sym typeface="Wingdings" panose="05000000000000000000" pitchFamily="2" charset="2"/>
              </a:rPr>
              <a:t>Syro</a:t>
            </a:r>
            <a:r>
              <a:rPr lang="en-US" dirty="0">
                <a:sym typeface="Wingdings" panose="05000000000000000000" pitchFamily="2" charset="2"/>
              </a:rPr>
              <a:t>-Malabar Catholics in addition to their Roman Catholic ones</a:t>
            </a:r>
          </a:p>
          <a:p>
            <a:pPr lvl="1"/>
            <a:r>
              <a:rPr lang="en-US" dirty="0"/>
              <a:t>1599 </a:t>
            </a:r>
            <a:r>
              <a:rPr lang="en-US" dirty="0">
                <a:sym typeface="Wingdings" panose="05000000000000000000" pitchFamily="2" charset="2"/>
              </a:rPr>
              <a:t> Synod of Damper reunites </a:t>
            </a:r>
            <a:r>
              <a:rPr lang="en-US" dirty="0" err="1">
                <a:sym typeface="Wingdings" panose="05000000000000000000" pitchFamily="2" charset="2"/>
              </a:rPr>
              <a:t>Syro</a:t>
            </a:r>
            <a:r>
              <a:rPr lang="en-US" dirty="0">
                <a:sym typeface="Wingdings" panose="05000000000000000000" pitchFamily="2" charset="2"/>
              </a:rPr>
              <a:t>-Malabar rite </a:t>
            </a:r>
          </a:p>
          <a:p>
            <a:pPr lvl="1"/>
            <a:r>
              <a:rPr lang="en-US" dirty="0"/>
              <a:t>Pope Leo XIII and Pius XI revival*</a:t>
            </a:r>
          </a:p>
          <a:p>
            <a:r>
              <a:rPr lang="en-US" dirty="0"/>
              <a:t>Interesting Reading</a:t>
            </a:r>
          </a:p>
          <a:p>
            <a:pPr lvl="1"/>
            <a:r>
              <a:rPr lang="en-US" dirty="0">
                <a:hlinkClick r:id="rId3"/>
              </a:rPr>
              <a:t>Prayers of the Chaldean Church – free English downloads!</a:t>
            </a:r>
            <a:endParaRPr lang="en-US" dirty="0"/>
          </a:p>
          <a:p>
            <a:pPr lvl="1"/>
            <a:r>
              <a:rPr lang="en-US" dirty="0">
                <a:hlinkClick r:id="rId4"/>
              </a:rPr>
              <a:t>Chaldean Patriarchate of Babylon </a:t>
            </a:r>
            <a:endParaRPr lang="en-US" dirty="0"/>
          </a:p>
        </p:txBody>
      </p:sp>
      <p:pic>
        <p:nvPicPr>
          <p:cNvPr id="2050" name="Picture 2" descr="ephesus">
            <a:extLst>
              <a:ext uri="{FF2B5EF4-FFF2-40B4-BE49-F238E27FC236}">
                <a16:creationId xmlns:a16="http://schemas.microsoft.com/office/drawing/2014/main" id="{1AF601B1-EEA4-47C1-8658-361D5C7FD820}"/>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169427" y="-20087"/>
            <a:ext cx="5022574" cy="217377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close up of a sign&#10;&#10;Description automatically generated">
            <a:extLst>
              <a:ext uri="{FF2B5EF4-FFF2-40B4-BE49-F238E27FC236}">
                <a16:creationId xmlns:a16="http://schemas.microsoft.com/office/drawing/2014/main" id="{0913D0EF-4B20-4AFE-BBFD-982E68D74003}"/>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673798" y="5339798"/>
            <a:ext cx="1518202" cy="1518202"/>
          </a:xfrm>
          <a:prstGeom prst="rect">
            <a:avLst/>
          </a:prstGeom>
        </p:spPr>
      </p:pic>
    </p:spTree>
    <p:extLst>
      <p:ext uri="{BB962C8B-B14F-4D97-AF65-F5344CB8AC3E}">
        <p14:creationId xmlns:p14="http://schemas.microsoft.com/office/powerpoint/2010/main" val="289250962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5FEC8-1C51-4221-B1CB-8C4CD61F604F}"/>
              </a:ext>
            </a:extLst>
          </p:cNvPr>
          <p:cNvSpPr>
            <a:spLocks noGrp="1"/>
          </p:cNvSpPr>
          <p:nvPr>
            <p:ph type="title"/>
          </p:nvPr>
        </p:nvSpPr>
        <p:spPr/>
        <p:txBody>
          <a:bodyPr/>
          <a:lstStyle/>
          <a:p>
            <a:r>
              <a:rPr lang="en-US" dirty="0"/>
              <a:t>West Syriac</a:t>
            </a:r>
          </a:p>
        </p:txBody>
      </p:sp>
      <p:sp>
        <p:nvSpPr>
          <p:cNvPr id="3" name="Content Placeholder 2">
            <a:extLst>
              <a:ext uri="{FF2B5EF4-FFF2-40B4-BE49-F238E27FC236}">
                <a16:creationId xmlns:a16="http://schemas.microsoft.com/office/drawing/2014/main" id="{973930ED-B082-42DF-8B6A-E01C723BC3F6}"/>
              </a:ext>
            </a:extLst>
          </p:cNvPr>
          <p:cNvSpPr>
            <a:spLocks noGrp="1"/>
          </p:cNvSpPr>
          <p:nvPr>
            <p:ph idx="1"/>
          </p:nvPr>
        </p:nvSpPr>
        <p:spPr/>
        <p:txBody>
          <a:bodyPr/>
          <a:lstStyle/>
          <a:p>
            <a:r>
              <a:rPr lang="en-US" dirty="0"/>
              <a:t>Churches </a:t>
            </a:r>
            <a:r>
              <a:rPr lang="en-US" dirty="0">
                <a:sym typeface="Wingdings" panose="05000000000000000000" pitchFamily="2" charset="2"/>
              </a:rPr>
              <a:t> Maronite, Syriac, </a:t>
            </a:r>
            <a:r>
              <a:rPr lang="en-US" dirty="0" err="1">
                <a:sym typeface="Wingdings" panose="05000000000000000000" pitchFamily="2" charset="2"/>
              </a:rPr>
              <a:t>Syro</a:t>
            </a:r>
            <a:r>
              <a:rPr lang="en-US" dirty="0">
                <a:sym typeface="Wingdings" panose="05000000000000000000" pitchFamily="2" charset="2"/>
              </a:rPr>
              <a:t>-Malankara</a:t>
            </a:r>
            <a:endParaRPr lang="en-US" dirty="0"/>
          </a:p>
        </p:txBody>
      </p:sp>
      <p:pic>
        <p:nvPicPr>
          <p:cNvPr id="25604" name="Picture 4" descr="Lebanon Religions Map | Géographie, Liban carte, Cartographie">
            <a:extLst>
              <a:ext uri="{FF2B5EF4-FFF2-40B4-BE49-F238E27FC236}">
                <a16:creationId xmlns:a16="http://schemas.microsoft.com/office/drawing/2014/main" id="{4168A6C2-6F00-49D2-A23B-C9C88DCBC19E}"/>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7323137" y="914400"/>
            <a:ext cx="4868863" cy="594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230609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DFC93-41F1-45A6-9990-F2F8145A7227}"/>
              </a:ext>
            </a:extLst>
          </p:cNvPr>
          <p:cNvSpPr>
            <a:spLocks noGrp="1"/>
          </p:cNvSpPr>
          <p:nvPr>
            <p:ph type="title"/>
          </p:nvPr>
        </p:nvSpPr>
        <p:spPr/>
        <p:txBody>
          <a:bodyPr/>
          <a:lstStyle/>
          <a:p>
            <a:r>
              <a:rPr lang="en-US" dirty="0"/>
              <a:t>West </a:t>
            </a:r>
            <a:r>
              <a:rPr lang="en-US" dirty="0" err="1"/>
              <a:t>syriac</a:t>
            </a:r>
            <a:endParaRPr lang="en-US" dirty="0"/>
          </a:p>
        </p:txBody>
      </p:sp>
      <p:sp>
        <p:nvSpPr>
          <p:cNvPr id="3" name="Content Placeholder 2">
            <a:extLst>
              <a:ext uri="{FF2B5EF4-FFF2-40B4-BE49-F238E27FC236}">
                <a16:creationId xmlns:a16="http://schemas.microsoft.com/office/drawing/2014/main" id="{211C3313-1B80-4E9E-BF28-6CAA6EF56B8E}"/>
              </a:ext>
            </a:extLst>
          </p:cNvPr>
          <p:cNvSpPr>
            <a:spLocks noGrp="1"/>
          </p:cNvSpPr>
          <p:nvPr>
            <p:ph idx="1"/>
          </p:nvPr>
        </p:nvSpPr>
        <p:spPr/>
        <p:txBody>
          <a:bodyPr>
            <a:normAutofit fontScale="92500"/>
          </a:bodyPr>
          <a:lstStyle/>
          <a:p>
            <a:r>
              <a:rPr lang="en-US" dirty="0"/>
              <a:t>Local Churches </a:t>
            </a:r>
            <a:r>
              <a:rPr lang="en-US" dirty="0">
                <a:sym typeface="Wingdings" panose="05000000000000000000" pitchFamily="2" charset="2"/>
              </a:rPr>
              <a:t> St. Anthony of Desert (Fall River), Our Lady of the Cedars of Lebanon (JP), St. George Maronite (Cranston), St. Theresa’s (Brockton), St. Peter’s Malankara (NY), St. Brigid’s (Lexington) Our Lady of Deliverance (Newark)</a:t>
            </a:r>
          </a:p>
          <a:p>
            <a:r>
              <a:rPr lang="en-US" dirty="0">
                <a:sym typeface="Wingdings" panose="05000000000000000000" pitchFamily="2" charset="2"/>
              </a:rPr>
              <a:t>Languages Aramaic and Arabic (Maronite), Aramaic/Syriac (Syriac), Malayalam and English (</a:t>
            </a:r>
            <a:r>
              <a:rPr lang="en-US" dirty="0" err="1">
                <a:sym typeface="Wingdings" panose="05000000000000000000" pitchFamily="2" charset="2"/>
              </a:rPr>
              <a:t>Syro</a:t>
            </a:r>
            <a:r>
              <a:rPr lang="en-US" dirty="0">
                <a:sym typeface="Wingdings" panose="05000000000000000000" pitchFamily="2" charset="2"/>
              </a:rPr>
              <a:t>-Malankara)</a:t>
            </a:r>
          </a:p>
          <a:p>
            <a:r>
              <a:rPr lang="en-US" dirty="0">
                <a:sym typeface="Wingdings" panose="05000000000000000000" pitchFamily="2" charset="2"/>
              </a:rPr>
              <a:t>Key Saints  St. Maron and St. Charbel </a:t>
            </a:r>
            <a:r>
              <a:rPr lang="en-US" dirty="0" err="1">
                <a:sym typeface="Wingdings" panose="05000000000000000000" pitchFamily="2" charset="2"/>
              </a:rPr>
              <a:t>Makhlouf</a:t>
            </a:r>
            <a:r>
              <a:rPr lang="en-US" dirty="0">
                <a:sym typeface="Wingdings" panose="05000000000000000000" pitchFamily="2" charset="2"/>
              </a:rPr>
              <a:t>, St. </a:t>
            </a:r>
            <a:r>
              <a:rPr lang="en-US" dirty="0" err="1">
                <a:sym typeface="Wingdings" panose="05000000000000000000" pitchFamily="2" charset="2"/>
              </a:rPr>
              <a:t>Rafqa</a:t>
            </a:r>
            <a:r>
              <a:rPr lang="en-US" dirty="0">
                <a:sym typeface="Wingdings" panose="05000000000000000000" pitchFamily="2" charset="2"/>
              </a:rPr>
              <a:t> </a:t>
            </a:r>
            <a:r>
              <a:rPr lang="en-US" dirty="0" err="1">
                <a:sym typeface="Wingdings" panose="05000000000000000000" pitchFamily="2" charset="2"/>
              </a:rPr>
              <a:t>Pietra</a:t>
            </a:r>
            <a:r>
              <a:rPr lang="en-US" dirty="0">
                <a:sym typeface="Wingdings" panose="05000000000000000000" pitchFamily="2" charset="2"/>
              </a:rPr>
              <a:t> </a:t>
            </a:r>
            <a:r>
              <a:rPr lang="en-US" dirty="0" err="1">
                <a:sym typeface="Wingdings" panose="05000000000000000000" pitchFamily="2" charset="2"/>
              </a:rPr>
              <a:t>Choboq</a:t>
            </a:r>
            <a:r>
              <a:rPr lang="en-US" dirty="0">
                <a:sym typeface="Wingdings" panose="05000000000000000000" pitchFamily="2" charset="2"/>
              </a:rPr>
              <a:t> </a:t>
            </a:r>
            <a:r>
              <a:rPr lang="en-US" dirty="0" err="1">
                <a:sym typeface="Wingdings" panose="05000000000000000000" pitchFamily="2" charset="2"/>
              </a:rPr>
              <a:t>Ar-Rayes</a:t>
            </a:r>
            <a:r>
              <a:rPr lang="en-US" dirty="0">
                <a:sym typeface="Wingdings" panose="05000000000000000000" pitchFamily="2" charset="2"/>
              </a:rPr>
              <a:t> (Maronite), St. Ephrem the Syrian (Syriac)</a:t>
            </a:r>
          </a:p>
        </p:txBody>
      </p:sp>
    </p:spTree>
    <p:extLst>
      <p:ext uri="{BB962C8B-B14F-4D97-AF65-F5344CB8AC3E}">
        <p14:creationId xmlns:p14="http://schemas.microsoft.com/office/powerpoint/2010/main" val="69341592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1C84D-31CA-4541-88D1-2C10D1076954}"/>
              </a:ext>
            </a:extLst>
          </p:cNvPr>
          <p:cNvSpPr>
            <a:spLocks noGrp="1"/>
          </p:cNvSpPr>
          <p:nvPr>
            <p:ph type="title"/>
          </p:nvPr>
        </p:nvSpPr>
        <p:spPr/>
        <p:txBody>
          <a:bodyPr/>
          <a:lstStyle/>
          <a:p>
            <a:r>
              <a:rPr lang="en-US" dirty="0"/>
              <a:t>West </a:t>
            </a:r>
            <a:r>
              <a:rPr lang="en-US" dirty="0" err="1"/>
              <a:t>syriac</a:t>
            </a:r>
            <a:endParaRPr lang="en-US" dirty="0"/>
          </a:p>
        </p:txBody>
      </p:sp>
      <p:sp>
        <p:nvSpPr>
          <p:cNvPr id="3" name="Content Placeholder 2">
            <a:extLst>
              <a:ext uri="{FF2B5EF4-FFF2-40B4-BE49-F238E27FC236}">
                <a16:creationId xmlns:a16="http://schemas.microsoft.com/office/drawing/2014/main" id="{AAD24074-1317-4FFD-8C8B-C47352626374}"/>
              </a:ext>
            </a:extLst>
          </p:cNvPr>
          <p:cNvSpPr>
            <a:spLocks noGrp="1"/>
          </p:cNvSpPr>
          <p:nvPr>
            <p:ph idx="1"/>
          </p:nvPr>
        </p:nvSpPr>
        <p:spPr/>
        <p:txBody>
          <a:bodyPr>
            <a:normAutofit lnSpcReduction="10000"/>
          </a:bodyPr>
          <a:lstStyle/>
          <a:p>
            <a:r>
              <a:rPr lang="en-US" sz="2800" dirty="0"/>
              <a:t>Major Points of Distinction</a:t>
            </a:r>
          </a:p>
          <a:p>
            <a:pPr lvl="1"/>
            <a:r>
              <a:rPr lang="en-US" sz="2400" dirty="0">
                <a:sym typeface="Wingdings" panose="05000000000000000000" pitchFamily="2" charset="2"/>
              </a:rPr>
              <a:t>Maronite  1 of 2 Eastern CC’s that never split from Rome</a:t>
            </a:r>
          </a:p>
          <a:p>
            <a:pPr lvl="1"/>
            <a:r>
              <a:rPr lang="en-US" sz="2400" dirty="0" err="1">
                <a:sym typeface="Wingdings" panose="05000000000000000000" pitchFamily="2" charset="2"/>
              </a:rPr>
              <a:t>Syro</a:t>
            </a:r>
            <a:r>
              <a:rPr lang="en-US" sz="2400" dirty="0">
                <a:sym typeface="Wingdings" panose="05000000000000000000" pitchFamily="2" charset="2"/>
              </a:rPr>
              <a:t>-Malankara  reunited subgroup of Malankara Orthodox Syrian Church</a:t>
            </a:r>
          </a:p>
          <a:p>
            <a:pPr lvl="1"/>
            <a:r>
              <a:rPr lang="en-US" sz="2400" dirty="0">
                <a:sym typeface="Wingdings" panose="05000000000000000000" pitchFamily="2" charset="2"/>
              </a:rPr>
              <a:t>Holy Qurbana = Mass</a:t>
            </a:r>
          </a:p>
          <a:p>
            <a:pPr lvl="1"/>
            <a:r>
              <a:rPr lang="en-US" sz="2400" dirty="0">
                <a:sym typeface="Wingdings" panose="05000000000000000000" pitchFamily="2" charset="2"/>
              </a:rPr>
              <a:t>Various Maronite anaphora, usually Anaphora of 12 Apostles</a:t>
            </a:r>
          </a:p>
          <a:p>
            <a:pPr lvl="1"/>
            <a:r>
              <a:rPr lang="en-US" sz="2400" dirty="0">
                <a:sym typeface="Wingdings" panose="05000000000000000000" pitchFamily="2" charset="2"/>
              </a:rPr>
              <a:t>Anaphora of </a:t>
            </a:r>
            <a:r>
              <a:rPr lang="en-US" sz="2400" dirty="0" err="1">
                <a:sym typeface="Wingdings" panose="05000000000000000000" pitchFamily="2" charset="2"/>
              </a:rPr>
              <a:t>Mor</a:t>
            </a:r>
            <a:r>
              <a:rPr lang="en-US" sz="2400" dirty="0">
                <a:sym typeface="Wingdings" panose="05000000000000000000" pitchFamily="2" charset="2"/>
              </a:rPr>
              <a:t> </a:t>
            </a:r>
            <a:r>
              <a:rPr lang="en-US" sz="2400" dirty="0" err="1">
                <a:sym typeface="Wingdings" panose="05000000000000000000" pitchFamily="2" charset="2"/>
              </a:rPr>
              <a:t>Yacob</a:t>
            </a:r>
            <a:endParaRPr lang="en-US" sz="2400" dirty="0">
              <a:sym typeface="Wingdings" panose="05000000000000000000" pitchFamily="2" charset="2"/>
            </a:endParaRPr>
          </a:p>
          <a:p>
            <a:endParaRPr lang="en-US" dirty="0"/>
          </a:p>
        </p:txBody>
      </p:sp>
    </p:spTree>
    <p:extLst>
      <p:ext uri="{BB962C8B-B14F-4D97-AF65-F5344CB8AC3E}">
        <p14:creationId xmlns:p14="http://schemas.microsoft.com/office/powerpoint/2010/main" val="61914595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2C10A-F050-49F4-9B62-A18DB712F5D7}"/>
              </a:ext>
            </a:extLst>
          </p:cNvPr>
          <p:cNvSpPr>
            <a:spLocks noGrp="1"/>
          </p:cNvSpPr>
          <p:nvPr>
            <p:ph type="title"/>
          </p:nvPr>
        </p:nvSpPr>
        <p:spPr>
          <a:xfrm>
            <a:off x="1141413" y="161318"/>
            <a:ext cx="9905998" cy="1478570"/>
          </a:xfrm>
        </p:spPr>
        <p:txBody>
          <a:bodyPr/>
          <a:lstStyle/>
          <a:p>
            <a:r>
              <a:rPr lang="en-US" dirty="0"/>
              <a:t>West </a:t>
            </a:r>
            <a:r>
              <a:rPr lang="en-US" dirty="0" err="1"/>
              <a:t>syriac</a:t>
            </a:r>
            <a:endParaRPr lang="en-US" dirty="0"/>
          </a:p>
        </p:txBody>
      </p:sp>
      <p:sp>
        <p:nvSpPr>
          <p:cNvPr id="3" name="Content Placeholder 2">
            <a:extLst>
              <a:ext uri="{FF2B5EF4-FFF2-40B4-BE49-F238E27FC236}">
                <a16:creationId xmlns:a16="http://schemas.microsoft.com/office/drawing/2014/main" id="{D41E2EFE-E26D-4904-83FE-20BA6C14C068}"/>
              </a:ext>
            </a:extLst>
          </p:cNvPr>
          <p:cNvSpPr>
            <a:spLocks noGrp="1"/>
          </p:cNvSpPr>
          <p:nvPr>
            <p:ph idx="1"/>
          </p:nvPr>
        </p:nvSpPr>
        <p:spPr>
          <a:xfrm>
            <a:off x="1141412" y="1371600"/>
            <a:ext cx="9905999" cy="4419601"/>
          </a:xfrm>
        </p:spPr>
        <p:txBody>
          <a:bodyPr>
            <a:normAutofit/>
          </a:bodyPr>
          <a:lstStyle/>
          <a:p>
            <a:r>
              <a:rPr lang="en-US" dirty="0"/>
              <a:t>Historical Notes</a:t>
            </a:r>
          </a:p>
          <a:p>
            <a:pPr lvl="1"/>
            <a:r>
              <a:rPr lang="en-US" dirty="0"/>
              <a:t>Maronite </a:t>
            </a:r>
            <a:r>
              <a:rPr lang="en-US" dirty="0">
                <a:sym typeface="Wingdings" panose="05000000000000000000" pitchFamily="2" charset="2"/>
              </a:rPr>
              <a:t> moved from Syria to Lebanon to escape Muslim persecution</a:t>
            </a:r>
          </a:p>
          <a:p>
            <a:pPr lvl="1"/>
            <a:r>
              <a:rPr lang="en-US" dirty="0">
                <a:sym typeface="Wingdings" panose="05000000000000000000" pitchFamily="2" charset="2"/>
              </a:rPr>
              <a:t>Council of Chalcedon  Maronite stays CC, Syriac splits</a:t>
            </a:r>
          </a:p>
          <a:p>
            <a:pPr lvl="1"/>
            <a:r>
              <a:rPr lang="en-US" dirty="0">
                <a:sym typeface="Wingdings" panose="05000000000000000000" pitchFamily="2" charset="2"/>
              </a:rPr>
              <a:t>1182  Maronite CC reconfirms unity w/Rome</a:t>
            </a:r>
          </a:p>
          <a:p>
            <a:pPr lvl="1"/>
            <a:r>
              <a:rPr lang="en-US" dirty="0">
                <a:sym typeface="Wingdings" panose="05000000000000000000" pitchFamily="2" charset="2"/>
              </a:rPr>
              <a:t>1781  Syriac CC reunites w/ Rome*</a:t>
            </a:r>
          </a:p>
          <a:p>
            <a:pPr lvl="1"/>
            <a:r>
              <a:rPr lang="en-US" dirty="0"/>
              <a:t>1829 </a:t>
            </a:r>
            <a:r>
              <a:rPr lang="en-US" dirty="0">
                <a:sym typeface="Wingdings" panose="05000000000000000000" pitchFamily="2" charset="2"/>
              </a:rPr>
              <a:t> Ottoman Empire allowed Armenian and Syriac CC freedom of worship</a:t>
            </a:r>
          </a:p>
          <a:p>
            <a:pPr lvl="1"/>
            <a:r>
              <a:rPr lang="en-US" dirty="0">
                <a:sym typeface="Wingdings" panose="05000000000000000000" pitchFamily="2" charset="2"/>
              </a:rPr>
              <a:t>1930  </a:t>
            </a:r>
            <a:r>
              <a:rPr lang="en-US" dirty="0" err="1">
                <a:sym typeface="Wingdings" panose="05000000000000000000" pitchFamily="2" charset="2"/>
              </a:rPr>
              <a:t>Syro</a:t>
            </a:r>
            <a:r>
              <a:rPr lang="en-US" dirty="0">
                <a:sym typeface="Wingdings" panose="05000000000000000000" pitchFamily="2" charset="2"/>
              </a:rPr>
              <a:t>-Malankara CC reunites w/ Rome</a:t>
            </a:r>
          </a:p>
          <a:p>
            <a:r>
              <a:rPr lang="en-US" dirty="0"/>
              <a:t>Interesting Reading</a:t>
            </a:r>
          </a:p>
          <a:p>
            <a:pPr lvl="1"/>
            <a:r>
              <a:rPr lang="en-US" dirty="0">
                <a:sym typeface="Wingdings" panose="05000000000000000000" pitchFamily="2" charset="2"/>
                <a:hlinkClick r:id="rId3"/>
              </a:rPr>
              <a:t>Syro-Malankara Lectionary</a:t>
            </a:r>
            <a:endParaRPr lang="en-US" dirty="0"/>
          </a:p>
          <a:p>
            <a:endParaRPr lang="en-US" dirty="0"/>
          </a:p>
        </p:txBody>
      </p:sp>
      <p:pic>
        <p:nvPicPr>
          <p:cNvPr id="4" name="Picture 3" descr="A close up of a sign&#10;&#10;Description automatically generated">
            <a:extLst>
              <a:ext uri="{FF2B5EF4-FFF2-40B4-BE49-F238E27FC236}">
                <a16:creationId xmlns:a16="http://schemas.microsoft.com/office/drawing/2014/main" id="{8E756C18-0084-4219-96B3-DB04BF74CBE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673798" y="5353653"/>
            <a:ext cx="1518202" cy="1518202"/>
          </a:xfrm>
          <a:prstGeom prst="rect">
            <a:avLst/>
          </a:prstGeom>
        </p:spPr>
      </p:pic>
    </p:spTree>
    <p:extLst>
      <p:ext uri="{BB962C8B-B14F-4D97-AF65-F5344CB8AC3E}">
        <p14:creationId xmlns:p14="http://schemas.microsoft.com/office/powerpoint/2010/main" val="421643940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a:blip r:embed="rId2" cstate="email">
            <a:duotone>
              <a:schemeClr val="bg2">
                <a:shade val="88000"/>
                <a:hueMod val="106000"/>
                <a:satMod val="140000"/>
                <a:lumMod val="54000"/>
              </a:schemeClr>
              <a:schemeClr val="bg2">
                <a:tint val="98000"/>
                <a:hueMod val="90000"/>
                <a:satMod val="150000"/>
                <a:lumMod val="160000"/>
              </a:schemeClr>
            </a:duotone>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pic>
        <p:nvPicPr>
          <p:cNvPr id="3078" name="Picture 2">
            <a:extLst>
              <a:ext uri="{FF2B5EF4-FFF2-40B4-BE49-F238E27FC236}">
                <a16:creationId xmlns:a16="http://schemas.microsoft.com/office/drawing/2014/main" id="{19AFBE53-1417-406B-8083-DBE0DA72F29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email">
            <a:alphaModFix amt="30000"/>
            <a:extLst>
              <a:ext uri="{28A0092B-C50C-407E-A947-70E740481C1C}">
                <a14:useLocalDpi xmlns:a14="http://schemas.microsoft.com/office/drawing/2010/main"/>
              </a:ext>
            </a:extLst>
          </a:blip>
          <a:srcRect/>
          <a:stretch>
            <a:fillRect/>
          </a:stretch>
        </p:blipFill>
        <p:spPr bwMode="auto">
          <a:xfrm>
            <a:off x="0" y="0"/>
            <a:ext cx="12192003" cy="6858001"/>
          </a:xfrm>
          <a:prstGeom prst="rect">
            <a:avLst/>
          </a:prstGeom>
          <a:noFill/>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grpSp>
        <p:nvGrpSpPr>
          <p:cNvPr id="3079" name="Group 202">
            <a:extLst>
              <a:ext uri="{FF2B5EF4-FFF2-40B4-BE49-F238E27FC236}">
                <a16:creationId xmlns:a16="http://schemas.microsoft.com/office/drawing/2014/main" id="{FB9EE4F0-B261-4AB0-BEE3-AA9DD198FC4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3080" name="Rectangle 5">
              <a:extLst>
                <a:ext uri="{FF2B5EF4-FFF2-40B4-BE49-F238E27FC236}">
                  <a16:creationId xmlns:a16="http://schemas.microsoft.com/office/drawing/2014/main" id="{2E326B6E-9130-4E5B-8C29-0412BDFD525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3081" name="Freeform 6">
              <a:extLst>
                <a:ext uri="{FF2B5EF4-FFF2-40B4-BE49-F238E27FC236}">
                  <a16:creationId xmlns:a16="http://schemas.microsoft.com/office/drawing/2014/main" id="{D15BBE67-0A7A-4318-94C9-9EDC68E9E4C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082" name="Freeform 7">
              <a:extLst>
                <a:ext uri="{FF2B5EF4-FFF2-40B4-BE49-F238E27FC236}">
                  <a16:creationId xmlns:a16="http://schemas.microsoft.com/office/drawing/2014/main" id="{6C189044-A310-4008-ABE3-A833238AA18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083" name="Rectangle 8">
              <a:extLst>
                <a:ext uri="{FF2B5EF4-FFF2-40B4-BE49-F238E27FC236}">
                  <a16:creationId xmlns:a16="http://schemas.microsoft.com/office/drawing/2014/main" id="{714E393D-E3AB-4084-8580-2EC4D75B0BCF}"/>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3084" name="Freeform 9">
              <a:extLst>
                <a:ext uri="{FF2B5EF4-FFF2-40B4-BE49-F238E27FC236}">
                  <a16:creationId xmlns:a16="http://schemas.microsoft.com/office/drawing/2014/main" id="{5407A34B-6BDC-4CC4-9D15-2E71F3DB40C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085" name="Freeform 10">
              <a:extLst>
                <a:ext uri="{FF2B5EF4-FFF2-40B4-BE49-F238E27FC236}">
                  <a16:creationId xmlns:a16="http://schemas.microsoft.com/office/drawing/2014/main" id="{5E952981-3D27-403A-9B35-142261662E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086" name="Freeform 11">
              <a:extLst>
                <a:ext uri="{FF2B5EF4-FFF2-40B4-BE49-F238E27FC236}">
                  <a16:creationId xmlns:a16="http://schemas.microsoft.com/office/drawing/2014/main" id="{339D7F6E-841D-4697-A877-0F25113BAF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087" name="Freeform 12">
              <a:extLst>
                <a:ext uri="{FF2B5EF4-FFF2-40B4-BE49-F238E27FC236}">
                  <a16:creationId xmlns:a16="http://schemas.microsoft.com/office/drawing/2014/main" id="{226F9E1B-2970-4504-8E6C-1A42D05FC21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088" name="Freeform 13">
              <a:extLst>
                <a:ext uri="{FF2B5EF4-FFF2-40B4-BE49-F238E27FC236}">
                  <a16:creationId xmlns:a16="http://schemas.microsoft.com/office/drawing/2014/main" id="{6F11A9CB-BE43-4423-987B-B43046D146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089" name="Freeform 14">
              <a:extLst>
                <a:ext uri="{FF2B5EF4-FFF2-40B4-BE49-F238E27FC236}">
                  <a16:creationId xmlns:a16="http://schemas.microsoft.com/office/drawing/2014/main" id="{F21925AB-CEC6-4210-929C-5BAB1C9579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090" name="Freeform 15">
              <a:extLst>
                <a:ext uri="{FF2B5EF4-FFF2-40B4-BE49-F238E27FC236}">
                  <a16:creationId xmlns:a16="http://schemas.microsoft.com/office/drawing/2014/main" id="{9B4BB7F4-36A3-49C5-A85E-660BF090142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091" name="Freeform 16">
              <a:extLst>
                <a:ext uri="{FF2B5EF4-FFF2-40B4-BE49-F238E27FC236}">
                  <a16:creationId xmlns:a16="http://schemas.microsoft.com/office/drawing/2014/main" id="{89A82E2C-666C-4E88-B3A9-C95B5AE94DC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092" name="Freeform 17">
              <a:extLst>
                <a:ext uri="{FF2B5EF4-FFF2-40B4-BE49-F238E27FC236}">
                  <a16:creationId xmlns:a16="http://schemas.microsoft.com/office/drawing/2014/main" id="{1363187E-6516-4018-A78B-CE0F7F2321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093" name="Freeform 18">
              <a:extLst>
                <a:ext uri="{FF2B5EF4-FFF2-40B4-BE49-F238E27FC236}">
                  <a16:creationId xmlns:a16="http://schemas.microsoft.com/office/drawing/2014/main" id="{3FF62829-5C7E-4110-A186-F4E8655E29F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094" name="Freeform 19">
              <a:extLst>
                <a:ext uri="{FF2B5EF4-FFF2-40B4-BE49-F238E27FC236}">
                  <a16:creationId xmlns:a16="http://schemas.microsoft.com/office/drawing/2014/main" id="{87E9C9B7-0C7F-44A7-B610-5B095C4425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095" name="Freeform 20">
              <a:extLst>
                <a:ext uri="{FF2B5EF4-FFF2-40B4-BE49-F238E27FC236}">
                  <a16:creationId xmlns:a16="http://schemas.microsoft.com/office/drawing/2014/main" id="{3037E5EC-D21D-4C3F-B081-B46C3B47CF6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096" name="Freeform 21">
              <a:extLst>
                <a:ext uri="{FF2B5EF4-FFF2-40B4-BE49-F238E27FC236}">
                  <a16:creationId xmlns:a16="http://schemas.microsoft.com/office/drawing/2014/main" id="{EAE8AAB2-DE35-4AED-8C9C-0718A33A846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097" name="Freeform 22">
              <a:extLst>
                <a:ext uri="{FF2B5EF4-FFF2-40B4-BE49-F238E27FC236}">
                  <a16:creationId xmlns:a16="http://schemas.microsoft.com/office/drawing/2014/main" id="{062ACCDA-6A76-4812-BA3A-F3C6E14438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098" name="Freeform 23">
              <a:extLst>
                <a:ext uri="{FF2B5EF4-FFF2-40B4-BE49-F238E27FC236}">
                  <a16:creationId xmlns:a16="http://schemas.microsoft.com/office/drawing/2014/main" id="{38825C85-74E0-4664-95AC-682625B9916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099" name="Freeform 24">
              <a:extLst>
                <a:ext uri="{FF2B5EF4-FFF2-40B4-BE49-F238E27FC236}">
                  <a16:creationId xmlns:a16="http://schemas.microsoft.com/office/drawing/2014/main" id="{D87E8B0A-2B1D-48E5-8107-F2855CFFD27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100" name="Freeform 25">
              <a:extLst>
                <a:ext uri="{FF2B5EF4-FFF2-40B4-BE49-F238E27FC236}">
                  <a16:creationId xmlns:a16="http://schemas.microsoft.com/office/drawing/2014/main" id="{E46FC211-5F4B-478B-8761-A65D211665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101" name="Freeform 26">
              <a:extLst>
                <a:ext uri="{FF2B5EF4-FFF2-40B4-BE49-F238E27FC236}">
                  <a16:creationId xmlns:a16="http://schemas.microsoft.com/office/drawing/2014/main" id="{43C493A4-4703-4917-A281-F15E323F147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102" name="Freeform 27">
              <a:extLst>
                <a:ext uri="{FF2B5EF4-FFF2-40B4-BE49-F238E27FC236}">
                  <a16:creationId xmlns:a16="http://schemas.microsoft.com/office/drawing/2014/main" id="{4B369EDA-1458-423B-839F-4FB0EE9204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103" name="Freeform 28">
              <a:extLst>
                <a:ext uri="{FF2B5EF4-FFF2-40B4-BE49-F238E27FC236}">
                  <a16:creationId xmlns:a16="http://schemas.microsoft.com/office/drawing/2014/main" id="{DB5E8117-FFBB-49D5-87C6-24D8E06CE37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18" name="Freeform 29">
              <a:extLst>
                <a:ext uri="{FF2B5EF4-FFF2-40B4-BE49-F238E27FC236}">
                  <a16:creationId xmlns:a16="http://schemas.microsoft.com/office/drawing/2014/main" id="{04D5DC4A-7C40-4236-B475-FA6AA43694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19" name="Freeform 30">
              <a:extLst>
                <a:ext uri="{FF2B5EF4-FFF2-40B4-BE49-F238E27FC236}">
                  <a16:creationId xmlns:a16="http://schemas.microsoft.com/office/drawing/2014/main" id="{76858373-C51B-4201-80F4-80331670419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20" name="Freeform 31">
              <a:extLst>
                <a:ext uri="{FF2B5EF4-FFF2-40B4-BE49-F238E27FC236}">
                  <a16:creationId xmlns:a16="http://schemas.microsoft.com/office/drawing/2014/main" id="{D159A53F-DA7E-4CD5-AA84-55B3AC5EE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21" name="Freeform 32">
              <a:extLst>
                <a:ext uri="{FF2B5EF4-FFF2-40B4-BE49-F238E27FC236}">
                  <a16:creationId xmlns:a16="http://schemas.microsoft.com/office/drawing/2014/main" id="{E4B70A8B-09AC-45AA-952C-242D7E14746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22" name="Rectangle 33">
              <a:extLst>
                <a:ext uri="{FF2B5EF4-FFF2-40B4-BE49-F238E27FC236}">
                  <a16:creationId xmlns:a16="http://schemas.microsoft.com/office/drawing/2014/main" id="{63C8CAD6-F5BE-4961-AC48-2A34FA4E7785}"/>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423" name="Freeform 34">
              <a:extLst>
                <a:ext uri="{FF2B5EF4-FFF2-40B4-BE49-F238E27FC236}">
                  <a16:creationId xmlns:a16="http://schemas.microsoft.com/office/drawing/2014/main" id="{AEBA7DBD-C171-47A7-9249-562A06AC2B6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24" name="Freeform 35">
              <a:extLst>
                <a:ext uri="{FF2B5EF4-FFF2-40B4-BE49-F238E27FC236}">
                  <a16:creationId xmlns:a16="http://schemas.microsoft.com/office/drawing/2014/main" id="{80F934E3-6775-4A9E-8666-7D050E4287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25" name="Freeform 36">
              <a:extLst>
                <a:ext uri="{FF2B5EF4-FFF2-40B4-BE49-F238E27FC236}">
                  <a16:creationId xmlns:a16="http://schemas.microsoft.com/office/drawing/2014/main" id="{F7E8F3A1-E3AE-4A22-82FE-71C4C163AF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26" name="Freeform 37">
              <a:extLst>
                <a:ext uri="{FF2B5EF4-FFF2-40B4-BE49-F238E27FC236}">
                  <a16:creationId xmlns:a16="http://schemas.microsoft.com/office/drawing/2014/main" id="{27DFF928-27F3-44A1-9468-219DD390BE0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27" name="Freeform 38">
              <a:extLst>
                <a:ext uri="{FF2B5EF4-FFF2-40B4-BE49-F238E27FC236}">
                  <a16:creationId xmlns:a16="http://schemas.microsoft.com/office/drawing/2014/main" id="{47C61A3E-9A0A-4547-9B8A-DD8CD6D473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28" name="Freeform 39">
              <a:extLst>
                <a:ext uri="{FF2B5EF4-FFF2-40B4-BE49-F238E27FC236}">
                  <a16:creationId xmlns:a16="http://schemas.microsoft.com/office/drawing/2014/main" id="{FC684095-4805-413B-A9EB-63A2417B53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29" name="Freeform 40">
              <a:extLst>
                <a:ext uri="{FF2B5EF4-FFF2-40B4-BE49-F238E27FC236}">
                  <a16:creationId xmlns:a16="http://schemas.microsoft.com/office/drawing/2014/main" id="{AF830B5E-DCF9-4CBD-8746-C5219013D85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30" name="Freeform 41">
              <a:extLst>
                <a:ext uri="{FF2B5EF4-FFF2-40B4-BE49-F238E27FC236}">
                  <a16:creationId xmlns:a16="http://schemas.microsoft.com/office/drawing/2014/main" id="{FE6882C0-1C73-4E53-A884-3202385D7C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31" name="Freeform 42">
              <a:extLst>
                <a:ext uri="{FF2B5EF4-FFF2-40B4-BE49-F238E27FC236}">
                  <a16:creationId xmlns:a16="http://schemas.microsoft.com/office/drawing/2014/main" id="{9611015E-699B-4BA5-A162-8BABC91454C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32" name="Freeform 43">
              <a:extLst>
                <a:ext uri="{FF2B5EF4-FFF2-40B4-BE49-F238E27FC236}">
                  <a16:creationId xmlns:a16="http://schemas.microsoft.com/office/drawing/2014/main" id="{8C6A611F-CBE4-46B7-96F6-803B2D2607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33" name="Freeform 44">
              <a:extLst>
                <a:ext uri="{FF2B5EF4-FFF2-40B4-BE49-F238E27FC236}">
                  <a16:creationId xmlns:a16="http://schemas.microsoft.com/office/drawing/2014/main" id="{FDCF0D71-6D32-4B72-B7E1-678BA980A8C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34" name="Rectangle 45">
              <a:extLst>
                <a:ext uri="{FF2B5EF4-FFF2-40B4-BE49-F238E27FC236}">
                  <a16:creationId xmlns:a16="http://schemas.microsoft.com/office/drawing/2014/main" id="{FE6E605A-8ECF-47E5-ABDD-B4874FF18F1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435" name="Freeform 46">
              <a:extLst>
                <a:ext uri="{FF2B5EF4-FFF2-40B4-BE49-F238E27FC236}">
                  <a16:creationId xmlns:a16="http://schemas.microsoft.com/office/drawing/2014/main" id="{1329BFCB-3C83-438B-8C18-20576CA6B3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36" name="Freeform 47">
              <a:extLst>
                <a:ext uri="{FF2B5EF4-FFF2-40B4-BE49-F238E27FC236}">
                  <a16:creationId xmlns:a16="http://schemas.microsoft.com/office/drawing/2014/main" id="{9E013566-6E0D-4B88-9731-0BBACA14083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37" name="Freeform 48">
              <a:extLst>
                <a:ext uri="{FF2B5EF4-FFF2-40B4-BE49-F238E27FC236}">
                  <a16:creationId xmlns:a16="http://schemas.microsoft.com/office/drawing/2014/main" id="{1668707D-D4E8-40EC-94C2-F83C6E2226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38" name="Freeform 49">
              <a:extLst>
                <a:ext uri="{FF2B5EF4-FFF2-40B4-BE49-F238E27FC236}">
                  <a16:creationId xmlns:a16="http://schemas.microsoft.com/office/drawing/2014/main" id="{0CE0CBC9-140F-475C-93C6-446BDBB76C7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39" name="Freeform 50">
              <a:extLst>
                <a:ext uri="{FF2B5EF4-FFF2-40B4-BE49-F238E27FC236}">
                  <a16:creationId xmlns:a16="http://schemas.microsoft.com/office/drawing/2014/main" id="{0ED9FFD9-3111-4C21-8013-063D0A89F39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40" name="Freeform 51">
              <a:extLst>
                <a:ext uri="{FF2B5EF4-FFF2-40B4-BE49-F238E27FC236}">
                  <a16:creationId xmlns:a16="http://schemas.microsoft.com/office/drawing/2014/main" id="{C75E760C-E1DB-475D-905D-FC3F430FE3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41" name="Freeform 52">
              <a:extLst>
                <a:ext uri="{FF2B5EF4-FFF2-40B4-BE49-F238E27FC236}">
                  <a16:creationId xmlns:a16="http://schemas.microsoft.com/office/drawing/2014/main" id="{1F4DF02E-1FC7-48AB-8CDA-940C8A5008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42" name="Freeform 53">
              <a:extLst>
                <a:ext uri="{FF2B5EF4-FFF2-40B4-BE49-F238E27FC236}">
                  <a16:creationId xmlns:a16="http://schemas.microsoft.com/office/drawing/2014/main" id="{193ABE5A-1C12-4B38-8078-51A0BAB3C00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43" name="Freeform 54">
              <a:extLst>
                <a:ext uri="{FF2B5EF4-FFF2-40B4-BE49-F238E27FC236}">
                  <a16:creationId xmlns:a16="http://schemas.microsoft.com/office/drawing/2014/main" id="{3A57AD1C-4CC5-4E62-A352-D3B142B9DFC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44" name="Freeform 55">
              <a:extLst>
                <a:ext uri="{FF2B5EF4-FFF2-40B4-BE49-F238E27FC236}">
                  <a16:creationId xmlns:a16="http://schemas.microsoft.com/office/drawing/2014/main" id="{646D40AD-4384-42ED-B1A0-A47C165C6D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45" name="Freeform 56">
              <a:extLst>
                <a:ext uri="{FF2B5EF4-FFF2-40B4-BE49-F238E27FC236}">
                  <a16:creationId xmlns:a16="http://schemas.microsoft.com/office/drawing/2014/main" id="{0786C2FA-21FD-4F48-9E96-C5D8E6159EB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46" name="Freeform 57">
              <a:extLst>
                <a:ext uri="{FF2B5EF4-FFF2-40B4-BE49-F238E27FC236}">
                  <a16:creationId xmlns:a16="http://schemas.microsoft.com/office/drawing/2014/main" id="{AFE6F50A-21B5-4B98-9C3B-B89FFC6FBA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47" name="Freeform 58">
              <a:extLst>
                <a:ext uri="{FF2B5EF4-FFF2-40B4-BE49-F238E27FC236}">
                  <a16:creationId xmlns:a16="http://schemas.microsoft.com/office/drawing/2014/main" id="{2454210A-9717-44AF-9D76-0426534C357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grpSp>
      <p:grpSp>
        <p:nvGrpSpPr>
          <p:cNvPr id="3104" name="Group 258">
            <a:extLst>
              <a:ext uri="{FF2B5EF4-FFF2-40B4-BE49-F238E27FC236}">
                <a16:creationId xmlns:a16="http://schemas.microsoft.com/office/drawing/2014/main" id="{5FD6327F-A17E-444E-9F0E-D188FB04F9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
            <a:ext cx="12192003" cy="6858001"/>
            <a:chOff x="0" y="-1"/>
            <a:chExt cx="12192003" cy="6858001"/>
          </a:xfrm>
        </p:grpSpPr>
        <p:sp useBgFill="1">
          <p:nvSpPr>
            <p:cNvPr id="3105" name="Rectangle 259">
              <a:extLst>
                <a:ext uri="{FF2B5EF4-FFF2-40B4-BE49-F238E27FC236}">
                  <a16:creationId xmlns:a16="http://schemas.microsoft.com/office/drawing/2014/main" id="{8FCC494F-B56D-44C2-8AB5-150844F0B1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1" name="Picture 2">
              <a:extLst>
                <a:ext uri="{FF2B5EF4-FFF2-40B4-BE49-F238E27FC236}">
                  <a16:creationId xmlns:a16="http://schemas.microsoft.com/office/drawing/2014/main" id="{BBD23A86-FDF3-481B-B938-ABA3AD0C00F5}"/>
                </a:ext>
                <a:ext uri="{C183D7F6-B498-43B3-948B-1728B52AA6E4}">
                  <adec:decorative xmlns:adec="http://schemas.microsoft.com/office/drawing/2017/decorative" val="1"/>
                </a:ext>
              </a:extLst>
            </p:cNvPr>
            <p:cNvPicPr>
              <a:picLocks noChangeAspect="1" noChangeArrowheads="1"/>
            </p:cNvPicPr>
            <p:nvPr>
              <p:extLst>
                <p:ext uri="{386F3935-93C4-4BCD-93E2-E3B085C9AB24}">
                  <p16:designElem xmlns:p16="http://schemas.microsoft.com/office/powerpoint/2015/main" val="1"/>
                </p:ext>
              </p:extLst>
            </p:nvPr>
          </p:nvPicPr>
          <p:blipFill>
            <a:blip r:embed="rId3" cstate="email">
              <a:alphaModFix amt="30000"/>
              <a:duotone>
                <a:prstClr val="black"/>
                <a:schemeClr val="tx2">
                  <a:tint val="45000"/>
                  <a:satMod val="400000"/>
                </a:schemeClr>
              </a:duotone>
              <a:extLst>
                <a:ext uri="{28A0092B-C50C-407E-A947-70E740481C1C}">
                  <a14:useLocalDpi xmlns:a14="http://schemas.microsoft.com/office/drawing/2010/main"/>
                </a:ext>
              </a:extLst>
            </a:blip>
            <a:srcRect/>
            <a:stretch>
              <a:fillRect/>
            </a:stretch>
          </p:blipFill>
          <p:spPr bwMode="auto">
            <a:xfrm>
              <a:off x="0" y="-1"/>
              <a:ext cx="12192003" cy="6858001"/>
            </a:xfrm>
            <a:prstGeom prst="rect">
              <a:avLst/>
            </a:prstGeom>
            <a:noFill/>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grpSp>
      <p:grpSp>
        <p:nvGrpSpPr>
          <p:cNvPr id="3106" name="Group 262">
            <a:extLst>
              <a:ext uri="{FF2B5EF4-FFF2-40B4-BE49-F238E27FC236}">
                <a16:creationId xmlns:a16="http://schemas.microsoft.com/office/drawing/2014/main" id="{2668AA93-FF4C-442A-BDA4-3ABA58BB431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09972"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3107" name="Rectangle 5">
              <a:extLst>
                <a:ext uri="{FF2B5EF4-FFF2-40B4-BE49-F238E27FC236}">
                  <a16:creationId xmlns:a16="http://schemas.microsoft.com/office/drawing/2014/main" id="{9D2A75A0-F53A-4BFE-BC75-A4A92131669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3108" name="Freeform 6">
              <a:extLst>
                <a:ext uri="{FF2B5EF4-FFF2-40B4-BE49-F238E27FC236}">
                  <a16:creationId xmlns:a16="http://schemas.microsoft.com/office/drawing/2014/main" id="{B7484787-FA1A-4297-A049-A02062525EC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109" name="Freeform 7">
              <a:extLst>
                <a:ext uri="{FF2B5EF4-FFF2-40B4-BE49-F238E27FC236}">
                  <a16:creationId xmlns:a16="http://schemas.microsoft.com/office/drawing/2014/main" id="{19D612E4-C482-45A5-82F3-A507C782CD7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110" name="Rectangle 8">
              <a:extLst>
                <a:ext uri="{FF2B5EF4-FFF2-40B4-BE49-F238E27FC236}">
                  <a16:creationId xmlns:a16="http://schemas.microsoft.com/office/drawing/2014/main" id="{1C9921F5-620D-42EC-A644-C5FB67AD8413}"/>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3111" name="Freeform 9">
              <a:extLst>
                <a:ext uri="{FF2B5EF4-FFF2-40B4-BE49-F238E27FC236}">
                  <a16:creationId xmlns:a16="http://schemas.microsoft.com/office/drawing/2014/main" id="{C66A12DA-CAED-4D4F-AC9C-9BEB6E26113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112" name="Freeform 10">
              <a:extLst>
                <a:ext uri="{FF2B5EF4-FFF2-40B4-BE49-F238E27FC236}">
                  <a16:creationId xmlns:a16="http://schemas.microsoft.com/office/drawing/2014/main" id="{7FF02F74-784E-4018-894E-F6416D62F2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113" name="Freeform 11">
              <a:extLst>
                <a:ext uri="{FF2B5EF4-FFF2-40B4-BE49-F238E27FC236}">
                  <a16:creationId xmlns:a16="http://schemas.microsoft.com/office/drawing/2014/main" id="{CD09A278-0900-48E4-A655-ED239B7F59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114" name="Freeform 12">
              <a:extLst>
                <a:ext uri="{FF2B5EF4-FFF2-40B4-BE49-F238E27FC236}">
                  <a16:creationId xmlns:a16="http://schemas.microsoft.com/office/drawing/2014/main" id="{66D5B183-F58E-43EA-9564-FD89A25549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115" name="Freeform 13">
              <a:extLst>
                <a:ext uri="{FF2B5EF4-FFF2-40B4-BE49-F238E27FC236}">
                  <a16:creationId xmlns:a16="http://schemas.microsoft.com/office/drawing/2014/main" id="{05ED2B71-6EF1-497E-AE32-EBE12A0202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116" name="Freeform 14">
              <a:extLst>
                <a:ext uri="{FF2B5EF4-FFF2-40B4-BE49-F238E27FC236}">
                  <a16:creationId xmlns:a16="http://schemas.microsoft.com/office/drawing/2014/main" id="{916DF4A5-6935-4EBF-9920-20B77FCDA4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117" name="Freeform 15">
              <a:extLst>
                <a:ext uri="{FF2B5EF4-FFF2-40B4-BE49-F238E27FC236}">
                  <a16:creationId xmlns:a16="http://schemas.microsoft.com/office/drawing/2014/main" id="{263CF0FC-1C83-4150-9A33-751BE675C52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118" name="Freeform 16">
              <a:extLst>
                <a:ext uri="{FF2B5EF4-FFF2-40B4-BE49-F238E27FC236}">
                  <a16:creationId xmlns:a16="http://schemas.microsoft.com/office/drawing/2014/main" id="{8EC721E5-6BBE-425F-9931-796D6D4A7AC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119" name="Freeform 17">
              <a:extLst>
                <a:ext uri="{FF2B5EF4-FFF2-40B4-BE49-F238E27FC236}">
                  <a16:creationId xmlns:a16="http://schemas.microsoft.com/office/drawing/2014/main" id="{5F3D2DE7-5D99-4708-80D7-C188B46136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120" name="Freeform 18">
              <a:extLst>
                <a:ext uri="{FF2B5EF4-FFF2-40B4-BE49-F238E27FC236}">
                  <a16:creationId xmlns:a16="http://schemas.microsoft.com/office/drawing/2014/main" id="{9534E9C8-EB97-48DD-B391-03F25856AF9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121" name="Freeform 19">
              <a:extLst>
                <a:ext uri="{FF2B5EF4-FFF2-40B4-BE49-F238E27FC236}">
                  <a16:creationId xmlns:a16="http://schemas.microsoft.com/office/drawing/2014/main" id="{6E58EB65-EFB3-4839-9764-6C26B171FA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122" name="Freeform 20">
              <a:extLst>
                <a:ext uri="{FF2B5EF4-FFF2-40B4-BE49-F238E27FC236}">
                  <a16:creationId xmlns:a16="http://schemas.microsoft.com/office/drawing/2014/main" id="{DC1A6D87-BC51-47C4-BE48-DB1C388F901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123" name="Freeform 21">
              <a:extLst>
                <a:ext uri="{FF2B5EF4-FFF2-40B4-BE49-F238E27FC236}">
                  <a16:creationId xmlns:a16="http://schemas.microsoft.com/office/drawing/2014/main" id="{9DEB295F-EB07-46CB-B820-DEBF8D666A3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124" name="Freeform 22">
              <a:extLst>
                <a:ext uri="{FF2B5EF4-FFF2-40B4-BE49-F238E27FC236}">
                  <a16:creationId xmlns:a16="http://schemas.microsoft.com/office/drawing/2014/main" id="{232B6FDE-0554-4884-BB52-E6E7A2B81F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125" name="Freeform 23">
              <a:extLst>
                <a:ext uri="{FF2B5EF4-FFF2-40B4-BE49-F238E27FC236}">
                  <a16:creationId xmlns:a16="http://schemas.microsoft.com/office/drawing/2014/main" id="{33F8E016-C586-4EFA-86BF-462ECDB1650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126" name="Freeform 24">
              <a:extLst>
                <a:ext uri="{FF2B5EF4-FFF2-40B4-BE49-F238E27FC236}">
                  <a16:creationId xmlns:a16="http://schemas.microsoft.com/office/drawing/2014/main" id="{C7D92C65-152F-4576-8818-550CA58F89A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127" name="Freeform 25">
              <a:extLst>
                <a:ext uri="{FF2B5EF4-FFF2-40B4-BE49-F238E27FC236}">
                  <a16:creationId xmlns:a16="http://schemas.microsoft.com/office/drawing/2014/main" id="{CFE7DE4D-564E-4D13-B9F9-D65F5CC807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128" name="Freeform 26">
              <a:extLst>
                <a:ext uri="{FF2B5EF4-FFF2-40B4-BE49-F238E27FC236}">
                  <a16:creationId xmlns:a16="http://schemas.microsoft.com/office/drawing/2014/main" id="{AE3A2869-5F16-470A-B1F1-6225D31CD92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129" name="Freeform 27">
              <a:extLst>
                <a:ext uri="{FF2B5EF4-FFF2-40B4-BE49-F238E27FC236}">
                  <a16:creationId xmlns:a16="http://schemas.microsoft.com/office/drawing/2014/main" id="{4B1F1F82-B05C-4E83-9F9D-58021D5F7A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130" name="Freeform 28">
              <a:extLst>
                <a:ext uri="{FF2B5EF4-FFF2-40B4-BE49-F238E27FC236}">
                  <a16:creationId xmlns:a16="http://schemas.microsoft.com/office/drawing/2014/main" id="{198EA033-EC8F-4A04-B8B7-01399CAA94B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131" name="Freeform 29">
              <a:extLst>
                <a:ext uri="{FF2B5EF4-FFF2-40B4-BE49-F238E27FC236}">
                  <a16:creationId xmlns:a16="http://schemas.microsoft.com/office/drawing/2014/main" id="{C4C064B6-B7E5-4C63-BBBA-1BDBA177FE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132" name="Freeform 30">
              <a:extLst>
                <a:ext uri="{FF2B5EF4-FFF2-40B4-BE49-F238E27FC236}">
                  <a16:creationId xmlns:a16="http://schemas.microsoft.com/office/drawing/2014/main" id="{D12E7091-5132-4D00-B9FF-0E5D3ED16F4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133" name="Freeform 31">
              <a:extLst>
                <a:ext uri="{FF2B5EF4-FFF2-40B4-BE49-F238E27FC236}">
                  <a16:creationId xmlns:a16="http://schemas.microsoft.com/office/drawing/2014/main" id="{ED59EFA6-EA26-4CB4-BB3D-1AF25FF761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91" name="Freeform 32">
              <a:extLst>
                <a:ext uri="{FF2B5EF4-FFF2-40B4-BE49-F238E27FC236}">
                  <a16:creationId xmlns:a16="http://schemas.microsoft.com/office/drawing/2014/main" id="{3FCC2BA9-F8FC-4DF2-B092-F89F9A0D6CF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134" name="Rectangle 33">
              <a:extLst>
                <a:ext uri="{FF2B5EF4-FFF2-40B4-BE49-F238E27FC236}">
                  <a16:creationId xmlns:a16="http://schemas.microsoft.com/office/drawing/2014/main" id="{40634440-FA47-44BB-B877-85BC9BF75A6F}"/>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3135" name="Freeform 34">
              <a:extLst>
                <a:ext uri="{FF2B5EF4-FFF2-40B4-BE49-F238E27FC236}">
                  <a16:creationId xmlns:a16="http://schemas.microsoft.com/office/drawing/2014/main" id="{77E82A3B-6AE8-45BD-A4DF-090A0A5F40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136" name="Freeform 35">
              <a:extLst>
                <a:ext uri="{FF2B5EF4-FFF2-40B4-BE49-F238E27FC236}">
                  <a16:creationId xmlns:a16="http://schemas.microsoft.com/office/drawing/2014/main" id="{4DAEF1C3-2875-46BE-9073-7BF2E26407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137" name="Freeform 36">
              <a:extLst>
                <a:ext uri="{FF2B5EF4-FFF2-40B4-BE49-F238E27FC236}">
                  <a16:creationId xmlns:a16="http://schemas.microsoft.com/office/drawing/2014/main" id="{42B4F80E-3597-44E0-8789-6D706BD422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138" name="Freeform 37">
              <a:extLst>
                <a:ext uri="{FF2B5EF4-FFF2-40B4-BE49-F238E27FC236}">
                  <a16:creationId xmlns:a16="http://schemas.microsoft.com/office/drawing/2014/main" id="{5A3A41A8-43D9-466C-AEE5-0DD65327B1E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139" name="Freeform 38">
              <a:extLst>
                <a:ext uri="{FF2B5EF4-FFF2-40B4-BE49-F238E27FC236}">
                  <a16:creationId xmlns:a16="http://schemas.microsoft.com/office/drawing/2014/main" id="{E96B4C54-8148-4AE4-A83B-AAE2D33B86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140" name="Freeform 39">
              <a:extLst>
                <a:ext uri="{FF2B5EF4-FFF2-40B4-BE49-F238E27FC236}">
                  <a16:creationId xmlns:a16="http://schemas.microsoft.com/office/drawing/2014/main" id="{67C8ED3D-2017-4E54-9A47-5AA88C3C5D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141" name="Freeform 40">
              <a:extLst>
                <a:ext uri="{FF2B5EF4-FFF2-40B4-BE49-F238E27FC236}">
                  <a16:creationId xmlns:a16="http://schemas.microsoft.com/office/drawing/2014/main" id="{8D13B589-B313-490B-A2CD-AF71FC12096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142" name="Freeform 41">
              <a:extLst>
                <a:ext uri="{FF2B5EF4-FFF2-40B4-BE49-F238E27FC236}">
                  <a16:creationId xmlns:a16="http://schemas.microsoft.com/office/drawing/2014/main" id="{060B523E-FA70-41C7-BB23-F025EA6116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143" name="Freeform 42">
              <a:extLst>
                <a:ext uri="{FF2B5EF4-FFF2-40B4-BE49-F238E27FC236}">
                  <a16:creationId xmlns:a16="http://schemas.microsoft.com/office/drawing/2014/main" id="{BEDD0E0A-0C0F-4720-AAE9-83B0B9716B2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144" name="Freeform 43">
              <a:extLst>
                <a:ext uri="{FF2B5EF4-FFF2-40B4-BE49-F238E27FC236}">
                  <a16:creationId xmlns:a16="http://schemas.microsoft.com/office/drawing/2014/main" id="{86895091-4200-4C53-BAFB-E2AA4451FD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03" name="Freeform 44">
              <a:extLst>
                <a:ext uri="{FF2B5EF4-FFF2-40B4-BE49-F238E27FC236}">
                  <a16:creationId xmlns:a16="http://schemas.microsoft.com/office/drawing/2014/main" id="{9440D2A0-1CEC-425A-94A1-A74CF84720C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04" name="Rectangle 45">
              <a:extLst>
                <a:ext uri="{FF2B5EF4-FFF2-40B4-BE49-F238E27FC236}">
                  <a16:creationId xmlns:a16="http://schemas.microsoft.com/office/drawing/2014/main" id="{6149F885-C0DE-4A04-926A-38177FDE435E}"/>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305" name="Freeform 46">
              <a:extLst>
                <a:ext uri="{FF2B5EF4-FFF2-40B4-BE49-F238E27FC236}">
                  <a16:creationId xmlns:a16="http://schemas.microsoft.com/office/drawing/2014/main" id="{98D23148-4030-4494-9598-4FA6BEE695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06" name="Freeform 47">
              <a:extLst>
                <a:ext uri="{FF2B5EF4-FFF2-40B4-BE49-F238E27FC236}">
                  <a16:creationId xmlns:a16="http://schemas.microsoft.com/office/drawing/2014/main" id="{F455ED10-5E0A-49EF-B298-58CC5CA0FF7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07" name="Freeform 48">
              <a:extLst>
                <a:ext uri="{FF2B5EF4-FFF2-40B4-BE49-F238E27FC236}">
                  <a16:creationId xmlns:a16="http://schemas.microsoft.com/office/drawing/2014/main" id="{9F346543-3989-4AA1-89F6-7B037A319A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08" name="Freeform 49">
              <a:extLst>
                <a:ext uri="{FF2B5EF4-FFF2-40B4-BE49-F238E27FC236}">
                  <a16:creationId xmlns:a16="http://schemas.microsoft.com/office/drawing/2014/main" id="{D17ADD78-75AB-4500-8C1D-43031123ACE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09" name="Freeform 50">
              <a:extLst>
                <a:ext uri="{FF2B5EF4-FFF2-40B4-BE49-F238E27FC236}">
                  <a16:creationId xmlns:a16="http://schemas.microsoft.com/office/drawing/2014/main" id="{F27490AC-9C23-498A-945C-F24660CCD26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10" name="Freeform 51">
              <a:extLst>
                <a:ext uri="{FF2B5EF4-FFF2-40B4-BE49-F238E27FC236}">
                  <a16:creationId xmlns:a16="http://schemas.microsoft.com/office/drawing/2014/main" id="{E6B6981B-6130-41E6-80F5-8F391B0070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11" name="Freeform 52">
              <a:extLst>
                <a:ext uri="{FF2B5EF4-FFF2-40B4-BE49-F238E27FC236}">
                  <a16:creationId xmlns:a16="http://schemas.microsoft.com/office/drawing/2014/main" id="{5363ACD6-75A6-4C29-A510-F478987A6B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12" name="Freeform 53">
              <a:extLst>
                <a:ext uri="{FF2B5EF4-FFF2-40B4-BE49-F238E27FC236}">
                  <a16:creationId xmlns:a16="http://schemas.microsoft.com/office/drawing/2014/main" id="{25A23B0F-E150-4E94-BCEF-DC2181B845A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13" name="Freeform 54">
              <a:extLst>
                <a:ext uri="{FF2B5EF4-FFF2-40B4-BE49-F238E27FC236}">
                  <a16:creationId xmlns:a16="http://schemas.microsoft.com/office/drawing/2014/main" id="{121C8C5B-6C26-4529-B72F-3B19A4F6FB6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14" name="Freeform 55">
              <a:extLst>
                <a:ext uri="{FF2B5EF4-FFF2-40B4-BE49-F238E27FC236}">
                  <a16:creationId xmlns:a16="http://schemas.microsoft.com/office/drawing/2014/main" id="{F6E7899C-BE8F-4093-B963-C7440D5FB4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15" name="Freeform 56">
              <a:extLst>
                <a:ext uri="{FF2B5EF4-FFF2-40B4-BE49-F238E27FC236}">
                  <a16:creationId xmlns:a16="http://schemas.microsoft.com/office/drawing/2014/main" id="{3431B89A-E9CD-4CD6-AB67-CB1424C63BB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16" name="Freeform 57">
              <a:extLst>
                <a:ext uri="{FF2B5EF4-FFF2-40B4-BE49-F238E27FC236}">
                  <a16:creationId xmlns:a16="http://schemas.microsoft.com/office/drawing/2014/main" id="{5BC220CB-1AD8-45EB-BAAC-175DD97C3E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17" name="Freeform 58">
              <a:extLst>
                <a:ext uri="{FF2B5EF4-FFF2-40B4-BE49-F238E27FC236}">
                  <a16:creationId xmlns:a16="http://schemas.microsoft.com/office/drawing/2014/main" id="{FAEFE86D-20E4-43C8-A7A3-B5E2C4E773F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grpSp>
      <p:sp>
        <p:nvSpPr>
          <p:cNvPr id="2" name="Title 1">
            <a:extLst>
              <a:ext uri="{FF2B5EF4-FFF2-40B4-BE49-F238E27FC236}">
                <a16:creationId xmlns:a16="http://schemas.microsoft.com/office/drawing/2014/main" id="{0DAEFB21-F6E1-4FC4-BCD7-E5F715108FDE}"/>
              </a:ext>
            </a:extLst>
          </p:cNvPr>
          <p:cNvSpPr>
            <a:spLocks noGrp="1"/>
          </p:cNvSpPr>
          <p:nvPr>
            <p:ph type="title"/>
          </p:nvPr>
        </p:nvSpPr>
        <p:spPr>
          <a:xfrm>
            <a:off x="5491210" y="1816100"/>
            <a:ext cx="5873700" cy="2353117"/>
          </a:xfrm>
        </p:spPr>
        <p:txBody>
          <a:bodyPr vert="horz" lIns="91440" tIns="45720" rIns="91440" bIns="45720" rtlCol="0" anchor="b">
            <a:normAutofit/>
          </a:bodyPr>
          <a:lstStyle/>
          <a:p>
            <a:r>
              <a:rPr lang="en-US" sz="4800"/>
              <a:t>Saving the best-known for last…</a:t>
            </a:r>
          </a:p>
        </p:txBody>
      </p:sp>
      <p:pic>
        <p:nvPicPr>
          <p:cNvPr id="3076" name="Picture 4" descr="Please stop talking. It hurts my brain. - Set Phasers to LOL - sci ...">
            <a:extLst>
              <a:ext uri="{FF2B5EF4-FFF2-40B4-BE49-F238E27FC236}">
                <a16:creationId xmlns:a16="http://schemas.microsoft.com/office/drawing/2014/main" id="{57132C6E-ED7F-4BAD-BA9D-2CF813B95DC1}"/>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5596" y="3427414"/>
            <a:ext cx="4640280" cy="3430587"/>
          </a:xfrm>
          <a:custGeom>
            <a:avLst/>
            <a:gdLst/>
            <a:ahLst/>
            <a:cxnLst/>
            <a:rect l="l" t="t" r="r" b="b"/>
            <a:pathLst>
              <a:path w="6101597" h="3430587">
                <a:moveTo>
                  <a:pt x="0" y="0"/>
                </a:moveTo>
                <a:lnTo>
                  <a:pt x="6101597" y="0"/>
                </a:lnTo>
                <a:lnTo>
                  <a:pt x="6101597" y="3430587"/>
                </a:lnTo>
                <a:lnTo>
                  <a:pt x="0" y="3430587"/>
                </a:lnTo>
                <a:close/>
              </a:path>
            </a:pathLst>
          </a:custGeom>
          <a:noFill/>
          <a:extLst>
            <a:ext uri="{909E8E84-426E-40DD-AFC4-6F175D3DCCD1}">
              <a14:hiddenFill xmlns:a14="http://schemas.microsoft.com/office/drawing/2010/main">
                <a:solidFill>
                  <a:srgbClr val="FFFFFF"/>
                </a:solidFill>
              </a14:hiddenFill>
            </a:ext>
          </a:extLst>
        </p:spPr>
      </p:pic>
      <p:pic>
        <p:nvPicPr>
          <p:cNvPr id="3074" name="Picture 2" descr="GREAT STORY PLEASE STOP TALKING NOW Akeamemetor Great Story Please ...">
            <a:extLst>
              <a:ext uri="{FF2B5EF4-FFF2-40B4-BE49-F238E27FC236}">
                <a16:creationId xmlns:a16="http://schemas.microsoft.com/office/drawing/2014/main" id="{85E239BB-7DEA-4ACD-803D-5C0177DAAC71}"/>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t="1603" r="1518" b="40192"/>
          <a:stretch/>
        </p:blipFill>
        <p:spPr bwMode="auto">
          <a:xfrm>
            <a:off x="18865" y="0"/>
            <a:ext cx="4600808" cy="3429000"/>
          </a:xfrm>
          <a:custGeom>
            <a:avLst/>
            <a:gdLst/>
            <a:ahLst/>
            <a:cxnLst/>
            <a:rect l="l" t="t" r="r" b="b"/>
            <a:pathLst>
              <a:path w="6101597" h="3427413">
                <a:moveTo>
                  <a:pt x="0" y="0"/>
                </a:moveTo>
                <a:lnTo>
                  <a:pt x="6101597" y="0"/>
                </a:lnTo>
                <a:lnTo>
                  <a:pt x="6101597" y="3427413"/>
                </a:lnTo>
                <a:lnTo>
                  <a:pt x="0" y="3427413"/>
                </a:lnTo>
                <a:close/>
              </a:path>
            </a:pathLst>
          </a:custGeom>
          <a:noFill/>
          <a:extLst>
            <a:ext uri="{909E8E84-426E-40DD-AFC4-6F175D3DCCD1}">
              <a14:hiddenFill xmlns:a14="http://schemas.microsoft.com/office/drawing/2010/main">
                <a:solidFill>
                  <a:srgbClr val="FFFFFF"/>
                </a:solidFill>
              </a14:hiddenFill>
            </a:ext>
          </a:extLst>
        </p:spPr>
      </p:pic>
      <p:cxnSp>
        <p:nvCxnSpPr>
          <p:cNvPr id="319" name="Straight Connector 318">
            <a:extLst>
              <a:ext uri="{FF2B5EF4-FFF2-40B4-BE49-F238E27FC236}">
                <a16:creationId xmlns:a16="http://schemas.microsoft.com/office/drawing/2014/main" id="{D1F9D2BA-3DC6-4825-A1E3-AE8A2570BB5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39202" y="-464"/>
            <a:ext cx="2646" cy="6858465"/>
          </a:xfrm>
          <a:prstGeom prst="line">
            <a:avLst/>
          </a:prstGeom>
          <a:solidFill>
            <a:schemeClr val="tx2">
              <a:alpha val="60000"/>
            </a:schemeClr>
          </a:solidFill>
          <a:ln w="19050">
            <a:solidFill>
              <a:schemeClr val="tx2">
                <a:alpha val="60000"/>
              </a:schemeClr>
            </a:solidFill>
          </a:ln>
          <a:effectLst>
            <a:outerShdw blurRad="50800" dist="38100" dir="2700000" algn="tl" rotWithShape="0">
              <a:srgbClr val="000000">
                <a:alpha val="58000"/>
              </a:srgbClr>
            </a:outerShdw>
          </a:effectLst>
        </p:spPr>
      </p:cxnSp>
      <p:cxnSp>
        <p:nvCxnSpPr>
          <p:cNvPr id="448" name="Straight Connector 447">
            <a:extLst>
              <a:ext uri="{FF2B5EF4-FFF2-40B4-BE49-F238E27FC236}">
                <a16:creationId xmlns:a16="http://schemas.microsoft.com/office/drawing/2014/main" id="{796DDB51-12CA-4199-98E5-5D97649FE59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597" y="3427414"/>
            <a:ext cx="4640281" cy="0"/>
          </a:xfrm>
          <a:prstGeom prst="line">
            <a:avLst/>
          </a:prstGeom>
          <a:solidFill>
            <a:schemeClr val="tx2">
              <a:alpha val="60000"/>
            </a:schemeClr>
          </a:solidFill>
          <a:ln w="19050">
            <a:solidFill>
              <a:schemeClr val="tx2">
                <a:alpha val="60000"/>
              </a:schemeClr>
            </a:solidFill>
          </a:ln>
          <a:effectLst>
            <a:outerShdw blurRad="50800" dist="38100" dir="2700000" algn="tl" rotWithShape="0">
              <a:srgbClr val="000000">
                <a:alpha val="58000"/>
              </a:srgbClr>
            </a:outerShdw>
          </a:effectLst>
        </p:spPr>
      </p:cxnSp>
      <p:grpSp>
        <p:nvGrpSpPr>
          <p:cNvPr id="449" name="Group 448">
            <a:extLst>
              <a:ext uri="{FF2B5EF4-FFF2-40B4-BE49-F238E27FC236}">
                <a16:creationId xmlns:a16="http://schemas.microsoft.com/office/drawing/2014/main" id="{AE4ECE8F-124D-4888-8130-D9515CCFE9D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450" name="Freeform 32">
              <a:extLst>
                <a:ext uri="{FF2B5EF4-FFF2-40B4-BE49-F238E27FC236}">
                  <a16:creationId xmlns:a16="http://schemas.microsoft.com/office/drawing/2014/main" id="{F9D960DE-EB67-4162-B66C-6E43B9E106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51" name="Freeform 33">
              <a:extLst>
                <a:ext uri="{FF2B5EF4-FFF2-40B4-BE49-F238E27FC236}">
                  <a16:creationId xmlns:a16="http://schemas.microsoft.com/office/drawing/2014/main" id="{E2238BEA-92E9-42ED-A772-76C310F429B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52" name="Freeform 34">
              <a:extLst>
                <a:ext uri="{FF2B5EF4-FFF2-40B4-BE49-F238E27FC236}">
                  <a16:creationId xmlns:a16="http://schemas.microsoft.com/office/drawing/2014/main" id="{C376E765-7D5C-4DFB-8431-AB15352DC86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53" name="Freeform 35">
              <a:extLst>
                <a:ext uri="{FF2B5EF4-FFF2-40B4-BE49-F238E27FC236}">
                  <a16:creationId xmlns:a16="http://schemas.microsoft.com/office/drawing/2014/main" id="{258D295C-264A-486F-8304-BD2B403C94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54" name="Freeform 36">
              <a:extLst>
                <a:ext uri="{FF2B5EF4-FFF2-40B4-BE49-F238E27FC236}">
                  <a16:creationId xmlns:a16="http://schemas.microsoft.com/office/drawing/2014/main" id="{39A6E9A0-6FD8-4D0E-816F-90BCB86C578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55" name="Freeform 37">
              <a:extLst>
                <a:ext uri="{FF2B5EF4-FFF2-40B4-BE49-F238E27FC236}">
                  <a16:creationId xmlns:a16="http://schemas.microsoft.com/office/drawing/2014/main" id="{124D857F-019C-4CE8-AA49-243434FE8E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56" name="Freeform 38">
              <a:extLst>
                <a:ext uri="{FF2B5EF4-FFF2-40B4-BE49-F238E27FC236}">
                  <a16:creationId xmlns:a16="http://schemas.microsoft.com/office/drawing/2014/main" id="{F2CF9855-F333-45B8-B42D-408BB07FE9A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57" name="Freeform 39">
              <a:extLst>
                <a:ext uri="{FF2B5EF4-FFF2-40B4-BE49-F238E27FC236}">
                  <a16:creationId xmlns:a16="http://schemas.microsoft.com/office/drawing/2014/main" id="{37C320C7-EF0F-42F3-BF6E-CDA7E50CBA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58" name="Freeform 40">
              <a:extLst>
                <a:ext uri="{FF2B5EF4-FFF2-40B4-BE49-F238E27FC236}">
                  <a16:creationId xmlns:a16="http://schemas.microsoft.com/office/drawing/2014/main" id="{A3B6E684-CFDE-4A8D-BF88-AC7980AABE5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59" name="Rectangle 41">
              <a:extLst>
                <a:ext uri="{FF2B5EF4-FFF2-40B4-BE49-F238E27FC236}">
                  <a16:creationId xmlns:a16="http://schemas.microsoft.com/office/drawing/2014/main" id="{03A57975-E821-43F6-AEAD-24719DC9D718}"/>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grpSp>
    </p:spTree>
    <p:extLst>
      <p:ext uri="{BB962C8B-B14F-4D97-AF65-F5344CB8AC3E}">
        <p14:creationId xmlns:p14="http://schemas.microsoft.com/office/powerpoint/2010/main" val="326166560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a:blip r:embed="rId2" cstate="email">
            <a:duotone>
              <a:schemeClr val="bg2">
                <a:shade val="88000"/>
                <a:hueMod val="106000"/>
                <a:satMod val="140000"/>
                <a:lumMod val="54000"/>
              </a:schemeClr>
              <a:schemeClr val="bg2">
                <a:tint val="98000"/>
                <a:hueMod val="90000"/>
                <a:satMod val="150000"/>
                <a:lumMod val="160000"/>
              </a:schemeClr>
            </a:duotone>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C2E4E997-8672-4FFD-B8EC-9932A8E471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pic>
        <p:nvPicPr>
          <p:cNvPr id="73" name="Picture 2">
            <a:extLst>
              <a:ext uri="{FF2B5EF4-FFF2-40B4-BE49-F238E27FC236}">
                <a16:creationId xmlns:a16="http://schemas.microsoft.com/office/drawing/2014/main" id="{FE6BA9E6-1D9E-4D30-B528-D49FA1342E4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email">
            <a:alphaModFix amt="30000"/>
            <a:extLst>
              <a:ext uri="{28A0092B-C50C-407E-A947-70E740481C1C}">
                <a14:useLocalDpi xmlns:a14="http://schemas.microsoft.com/office/drawing/2010/main"/>
              </a:ext>
            </a:extLst>
          </a:blip>
          <a:srcRect/>
          <a:stretch>
            <a:fillRect/>
          </a:stretch>
        </p:blipFill>
        <p:spPr bwMode="auto">
          <a:xfrm>
            <a:off x="0" y="0"/>
            <a:ext cx="12192003" cy="6858001"/>
          </a:xfrm>
          <a:prstGeom prst="rect">
            <a:avLst/>
          </a:prstGeom>
          <a:noFill/>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79C03D45-E40A-418B-888B-8BAD64202564}"/>
              </a:ext>
            </a:extLst>
          </p:cNvPr>
          <p:cNvSpPr>
            <a:spLocks noGrp="1"/>
          </p:cNvSpPr>
          <p:nvPr>
            <p:ph type="title"/>
          </p:nvPr>
        </p:nvSpPr>
        <p:spPr>
          <a:xfrm>
            <a:off x="1141413" y="618518"/>
            <a:ext cx="4459286" cy="1478570"/>
          </a:xfrm>
        </p:spPr>
        <p:txBody>
          <a:bodyPr>
            <a:normAutofit/>
          </a:bodyPr>
          <a:lstStyle/>
          <a:p>
            <a:r>
              <a:rPr lang="en-US" sz="3200"/>
              <a:t>Latin/ROman</a:t>
            </a:r>
          </a:p>
        </p:txBody>
      </p:sp>
      <p:sp>
        <p:nvSpPr>
          <p:cNvPr id="3" name="Content Placeholder 2">
            <a:extLst>
              <a:ext uri="{FF2B5EF4-FFF2-40B4-BE49-F238E27FC236}">
                <a16:creationId xmlns:a16="http://schemas.microsoft.com/office/drawing/2014/main" id="{850A4652-E85A-443C-B139-4BB6EEA7758A}"/>
              </a:ext>
            </a:extLst>
          </p:cNvPr>
          <p:cNvSpPr>
            <a:spLocks noGrp="1"/>
          </p:cNvSpPr>
          <p:nvPr>
            <p:ph idx="1"/>
          </p:nvPr>
        </p:nvSpPr>
        <p:spPr>
          <a:xfrm>
            <a:off x="1141412" y="2249487"/>
            <a:ext cx="4459287" cy="3965046"/>
          </a:xfrm>
        </p:spPr>
        <p:txBody>
          <a:bodyPr>
            <a:normAutofit/>
          </a:bodyPr>
          <a:lstStyle/>
          <a:p>
            <a:r>
              <a:rPr lang="en-US" sz="2000"/>
              <a:t>Churches </a:t>
            </a:r>
            <a:r>
              <a:rPr lang="en-US" sz="2000">
                <a:sym typeface="Wingdings" panose="05000000000000000000" pitchFamily="2" charset="2"/>
              </a:rPr>
              <a:t> Latin/Roman Catholic Church (seriously, that’s it) </a:t>
            </a:r>
            <a:endParaRPr lang="en-US" sz="2000"/>
          </a:p>
        </p:txBody>
      </p:sp>
      <p:pic>
        <p:nvPicPr>
          <p:cNvPr id="27650" name="Picture 2" descr="SAWA NUN WALKING AİMLESSLY AROUND OUR NEIGHBORHOOD UnKNOWN PUNster ...">
            <a:extLst>
              <a:ext uri="{FF2B5EF4-FFF2-40B4-BE49-F238E27FC236}">
                <a16:creationId xmlns:a16="http://schemas.microsoft.com/office/drawing/2014/main" id="{2E3E7ABD-FEA0-4F82-AD13-C3104E3CE9AB}"/>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r="400" b="15070"/>
          <a:stretch/>
        </p:blipFill>
        <p:spPr bwMode="auto">
          <a:xfrm>
            <a:off x="6513359" y="618518"/>
            <a:ext cx="4621561" cy="5596015"/>
          </a:xfrm>
          <a:prstGeom prst="round2DiagRect">
            <a:avLst>
              <a:gd name="adj1" fmla="val 5608"/>
              <a:gd name="adj2" fmla="val 0"/>
            </a:avLst>
          </a:prstGeom>
          <a:noFill/>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nvGrpSpPr>
          <p:cNvPr id="75" name="Group 74">
            <a:extLst>
              <a:ext uri="{FF2B5EF4-FFF2-40B4-BE49-F238E27FC236}">
                <a16:creationId xmlns:a16="http://schemas.microsoft.com/office/drawing/2014/main" id="{453E4DEE-E996-40F8-8635-0FF43D7348F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76" name="Rectangle 5">
              <a:extLst>
                <a:ext uri="{FF2B5EF4-FFF2-40B4-BE49-F238E27FC236}">
                  <a16:creationId xmlns:a16="http://schemas.microsoft.com/office/drawing/2014/main" id="{08BD1D3E-43CE-49EB-A424-0738950C6424}"/>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77" name="Freeform 6">
              <a:extLst>
                <a:ext uri="{FF2B5EF4-FFF2-40B4-BE49-F238E27FC236}">
                  <a16:creationId xmlns:a16="http://schemas.microsoft.com/office/drawing/2014/main" id="{E9182037-E3FA-489A-95D5-29E4248420D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78" name="Freeform 7">
              <a:extLst>
                <a:ext uri="{FF2B5EF4-FFF2-40B4-BE49-F238E27FC236}">
                  <a16:creationId xmlns:a16="http://schemas.microsoft.com/office/drawing/2014/main" id="{E8864E76-AD7F-4BEE-B3F6-A78FA42AEFA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79" name="Freeform 8">
              <a:extLst>
                <a:ext uri="{FF2B5EF4-FFF2-40B4-BE49-F238E27FC236}">
                  <a16:creationId xmlns:a16="http://schemas.microsoft.com/office/drawing/2014/main" id="{8AD071B3-046D-4479-91FE-01E9AD7C8A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0" name="Freeform 9">
              <a:extLst>
                <a:ext uri="{FF2B5EF4-FFF2-40B4-BE49-F238E27FC236}">
                  <a16:creationId xmlns:a16="http://schemas.microsoft.com/office/drawing/2014/main" id="{91D776F5-E902-4A4D-A75D-A46E063C9F3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1" name="Freeform 10">
              <a:extLst>
                <a:ext uri="{FF2B5EF4-FFF2-40B4-BE49-F238E27FC236}">
                  <a16:creationId xmlns:a16="http://schemas.microsoft.com/office/drawing/2014/main" id="{EBED8F24-A998-4952-AB68-E2074F0746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2" name="Freeform 11">
              <a:extLst>
                <a:ext uri="{FF2B5EF4-FFF2-40B4-BE49-F238E27FC236}">
                  <a16:creationId xmlns:a16="http://schemas.microsoft.com/office/drawing/2014/main" id="{74D7A646-8CDC-49B3-9C44-3EF38DB426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3" name="Freeform 12">
              <a:extLst>
                <a:ext uri="{FF2B5EF4-FFF2-40B4-BE49-F238E27FC236}">
                  <a16:creationId xmlns:a16="http://schemas.microsoft.com/office/drawing/2014/main" id="{D4E99D14-E4F4-419B-9AAF-8D1CEAB28A2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4" name="Freeform 13">
              <a:extLst>
                <a:ext uri="{FF2B5EF4-FFF2-40B4-BE49-F238E27FC236}">
                  <a16:creationId xmlns:a16="http://schemas.microsoft.com/office/drawing/2014/main" id="{377E106C-5445-4A52-9F7E-DA173874429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5" name="Freeform 14">
              <a:extLst>
                <a:ext uri="{FF2B5EF4-FFF2-40B4-BE49-F238E27FC236}">
                  <a16:creationId xmlns:a16="http://schemas.microsoft.com/office/drawing/2014/main" id="{752BFE96-D378-4BAE-A64B-F851A34C4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6" name="Freeform 15">
              <a:extLst>
                <a:ext uri="{FF2B5EF4-FFF2-40B4-BE49-F238E27FC236}">
                  <a16:creationId xmlns:a16="http://schemas.microsoft.com/office/drawing/2014/main" id="{B88FFB19-5A5E-4078-B467-9D4ABD21BD9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7" name="Line 16">
              <a:extLst>
                <a:ext uri="{FF2B5EF4-FFF2-40B4-BE49-F238E27FC236}">
                  <a16:creationId xmlns:a16="http://schemas.microsoft.com/office/drawing/2014/main" id="{11042975-3D19-4728-BCDA-D3F5CD633EDB}"/>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88" name="Freeform 17">
              <a:extLst>
                <a:ext uri="{FF2B5EF4-FFF2-40B4-BE49-F238E27FC236}">
                  <a16:creationId xmlns:a16="http://schemas.microsoft.com/office/drawing/2014/main" id="{A28972BD-D2E1-4DCA-A907-2E3B6F6066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9" name="Freeform 18">
              <a:extLst>
                <a:ext uri="{FF2B5EF4-FFF2-40B4-BE49-F238E27FC236}">
                  <a16:creationId xmlns:a16="http://schemas.microsoft.com/office/drawing/2014/main" id="{1C806824-5C2D-4747-B038-69EE4074B3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0" name="Freeform 19">
              <a:extLst>
                <a:ext uri="{FF2B5EF4-FFF2-40B4-BE49-F238E27FC236}">
                  <a16:creationId xmlns:a16="http://schemas.microsoft.com/office/drawing/2014/main" id="{3B33F710-16D7-4F48-BFCA-66C9CA2352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1" name="Freeform 20">
              <a:extLst>
                <a:ext uri="{FF2B5EF4-FFF2-40B4-BE49-F238E27FC236}">
                  <a16:creationId xmlns:a16="http://schemas.microsoft.com/office/drawing/2014/main" id="{6C8C8ED4-90FA-4E97-AAF0-D5D51E6A935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2" name="Rectangle 21">
              <a:extLst>
                <a:ext uri="{FF2B5EF4-FFF2-40B4-BE49-F238E27FC236}">
                  <a16:creationId xmlns:a16="http://schemas.microsoft.com/office/drawing/2014/main" id="{6C5EB9C1-B25F-4172-8A96-5950ECC828F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93" name="Freeform 22">
              <a:extLst>
                <a:ext uri="{FF2B5EF4-FFF2-40B4-BE49-F238E27FC236}">
                  <a16:creationId xmlns:a16="http://schemas.microsoft.com/office/drawing/2014/main" id="{097E6E8A-9373-4655-882B-21715CCE97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4" name="Freeform 23">
              <a:extLst>
                <a:ext uri="{FF2B5EF4-FFF2-40B4-BE49-F238E27FC236}">
                  <a16:creationId xmlns:a16="http://schemas.microsoft.com/office/drawing/2014/main" id="{EB8CC766-1206-4372-ACAF-8230AF4D542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5" name="Freeform 24">
              <a:extLst>
                <a:ext uri="{FF2B5EF4-FFF2-40B4-BE49-F238E27FC236}">
                  <a16:creationId xmlns:a16="http://schemas.microsoft.com/office/drawing/2014/main" id="{1C8E2511-2489-47B2-9C19-C410910DD9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6" name="Freeform 25">
              <a:extLst>
                <a:ext uri="{FF2B5EF4-FFF2-40B4-BE49-F238E27FC236}">
                  <a16:creationId xmlns:a16="http://schemas.microsoft.com/office/drawing/2014/main" id="{D7820196-0A47-47EF-832C-A688E8977D6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7" name="Freeform 26">
              <a:extLst>
                <a:ext uri="{FF2B5EF4-FFF2-40B4-BE49-F238E27FC236}">
                  <a16:creationId xmlns:a16="http://schemas.microsoft.com/office/drawing/2014/main" id="{4982E0BF-34AE-48A3-AD6B-E0F3CD05DB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8" name="Freeform 27">
              <a:extLst>
                <a:ext uri="{FF2B5EF4-FFF2-40B4-BE49-F238E27FC236}">
                  <a16:creationId xmlns:a16="http://schemas.microsoft.com/office/drawing/2014/main" id="{CD34643B-9DF2-4310-8868-48252C3393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9" name="Freeform 28">
              <a:extLst>
                <a:ext uri="{FF2B5EF4-FFF2-40B4-BE49-F238E27FC236}">
                  <a16:creationId xmlns:a16="http://schemas.microsoft.com/office/drawing/2014/main" id="{4E020C4E-AF64-44A8-B830-779541D8D54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00" name="Freeform 29">
              <a:extLst>
                <a:ext uri="{FF2B5EF4-FFF2-40B4-BE49-F238E27FC236}">
                  <a16:creationId xmlns:a16="http://schemas.microsoft.com/office/drawing/2014/main" id="{D97BC3D3-B1B3-4825-9169-BBEF1DBCF05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01" name="Freeform 30">
              <a:extLst>
                <a:ext uri="{FF2B5EF4-FFF2-40B4-BE49-F238E27FC236}">
                  <a16:creationId xmlns:a16="http://schemas.microsoft.com/office/drawing/2014/main" id="{A750DC4F-1DAF-470E-98C6-6C68DEB933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02" name="Freeform 31">
              <a:extLst>
                <a:ext uri="{FF2B5EF4-FFF2-40B4-BE49-F238E27FC236}">
                  <a16:creationId xmlns:a16="http://schemas.microsoft.com/office/drawing/2014/main" id="{2F99594A-5BBD-4E10-A818-8BE52B7D95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grpSp>
    </p:spTree>
    <p:extLst>
      <p:ext uri="{BB962C8B-B14F-4D97-AF65-F5344CB8AC3E}">
        <p14:creationId xmlns:p14="http://schemas.microsoft.com/office/powerpoint/2010/main" val="237807920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533AC6-AF5A-4EAD-AC61-41CDC9EDC6FE}"/>
              </a:ext>
            </a:extLst>
          </p:cNvPr>
          <p:cNvSpPr>
            <a:spLocks noGrp="1"/>
          </p:cNvSpPr>
          <p:nvPr>
            <p:ph type="title"/>
          </p:nvPr>
        </p:nvSpPr>
        <p:spPr/>
        <p:txBody>
          <a:bodyPr/>
          <a:lstStyle/>
          <a:p>
            <a:r>
              <a:rPr lang="en-US" dirty="0"/>
              <a:t>Latin/roman</a:t>
            </a:r>
          </a:p>
        </p:txBody>
      </p:sp>
      <p:sp>
        <p:nvSpPr>
          <p:cNvPr id="3" name="Content Placeholder 2">
            <a:extLst>
              <a:ext uri="{FF2B5EF4-FFF2-40B4-BE49-F238E27FC236}">
                <a16:creationId xmlns:a16="http://schemas.microsoft.com/office/drawing/2014/main" id="{A3363A76-4F92-4924-ABD7-D57ECCA0D6EB}"/>
              </a:ext>
            </a:extLst>
          </p:cNvPr>
          <p:cNvSpPr>
            <a:spLocks noGrp="1"/>
          </p:cNvSpPr>
          <p:nvPr>
            <p:ph idx="1"/>
          </p:nvPr>
        </p:nvSpPr>
        <p:spPr/>
        <p:txBody>
          <a:bodyPr/>
          <a:lstStyle/>
          <a:p>
            <a:r>
              <a:rPr lang="en-US" dirty="0"/>
              <a:t>Local Churches </a:t>
            </a:r>
            <a:r>
              <a:rPr lang="en-US" dirty="0">
                <a:sym typeface="Wingdings" panose="05000000000000000000" pitchFamily="2" charset="2"/>
              </a:rPr>
              <a:t> We live in New England, they’re </a:t>
            </a:r>
          </a:p>
          <a:p>
            <a:r>
              <a:rPr lang="en-US" dirty="0">
                <a:sym typeface="Wingdings" panose="05000000000000000000" pitchFamily="2" charset="2"/>
              </a:rPr>
              <a:t>Languages  English, Latin, Spanish, Haitian Creole, Portuguese, Vietnamese, and more!</a:t>
            </a:r>
          </a:p>
          <a:p>
            <a:r>
              <a:rPr lang="en-US" dirty="0">
                <a:sym typeface="Wingdings" panose="05000000000000000000" pitchFamily="2" charset="2"/>
              </a:rPr>
              <a:t>Key Saints  Mary, the 12 Apostles,  Matthew, Mark, Luke, and John</a:t>
            </a:r>
          </a:p>
          <a:p>
            <a:r>
              <a:rPr lang="en-US" dirty="0">
                <a:sym typeface="Wingdings" panose="05000000000000000000" pitchFamily="2" charset="2"/>
              </a:rPr>
              <a:t>Unique Feasts </a:t>
            </a:r>
          </a:p>
          <a:p>
            <a:pPr lvl="1"/>
            <a:r>
              <a:rPr lang="en-US" dirty="0">
                <a:sym typeface="Wingdings" panose="05000000000000000000" pitchFamily="2" charset="2"/>
              </a:rPr>
              <a:t>Local celebrations of parish feast days, 7 Churches thing on Holy Thursday, Ash Wednesday</a:t>
            </a:r>
            <a:endParaRPr lang="en-US" dirty="0"/>
          </a:p>
        </p:txBody>
      </p:sp>
      <p:pic>
        <p:nvPicPr>
          <p:cNvPr id="5" name="Picture 4" descr="A picture containing toy&#10;&#10;Description automatically generated">
            <a:extLst>
              <a:ext uri="{FF2B5EF4-FFF2-40B4-BE49-F238E27FC236}">
                <a16:creationId xmlns:a16="http://schemas.microsoft.com/office/drawing/2014/main" id="{8B026A09-700B-4C81-BB26-6F781102B5F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975763" y="65866"/>
            <a:ext cx="2583874" cy="2583874"/>
          </a:xfrm>
          <a:prstGeom prst="rect">
            <a:avLst/>
          </a:prstGeom>
        </p:spPr>
      </p:pic>
    </p:spTree>
    <p:extLst>
      <p:ext uri="{BB962C8B-B14F-4D97-AF65-F5344CB8AC3E}">
        <p14:creationId xmlns:p14="http://schemas.microsoft.com/office/powerpoint/2010/main" val="121294435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a:blip r:embed="rId3" cstate="email">
            <a:duotone>
              <a:schemeClr val="bg2">
                <a:shade val="88000"/>
                <a:hueMod val="106000"/>
                <a:satMod val="140000"/>
                <a:lumMod val="54000"/>
              </a:schemeClr>
              <a:schemeClr val="bg2">
                <a:tint val="98000"/>
                <a:hueMod val="90000"/>
                <a:satMod val="150000"/>
                <a:lumMod val="160000"/>
              </a:schemeClr>
            </a:duotone>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ABD5C-F578-4323-B702-BE2FC331D0DA}"/>
              </a:ext>
            </a:extLst>
          </p:cNvPr>
          <p:cNvSpPr>
            <a:spLocks noGrp="1"/>
          </p:cNvSpPr>
          <p:nvPr>
            <p:ph type="title"/>
          </p:nvPr>
        </p:nvSpPr>
        <p:spPr>
          <a:xfrm>
            <a:off x="5128643" y="618518"/>
            <a:ext cx="6188402" cy="1478570"/>
          </a:xfrm>
        </p:spPr>
        <p:txBody>
          <a:bodyPr>
            <a:normAutofit/>
          </a:bodyPr>
          <a:lstStyle/>
          <a:p>
            <a:r>
              <a:rPr lang="en-US" dirty="0"/>
              <a:t>Latin/roman</a:t>
            </a:r>
          </a:p>
        </p:txBody>
      </p:sp>
      <p:sp>
        <p:nvSpPr>
          <p:cNvPr id="75" name="Round Diagonal Corner Rectangle 6">
            <a:extLst>
              <a:ext uri="{FF2B5EF4-FFF2-40B4-BE49-F238E27FC236}">
                <a16:creationId xmlns:a16="http://schemas.microsoft.com/office/drawing/2014/main" id="{C169E84F-4748-4D61-A105-357962627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4579" y="808057"/>
            <a:ext cx="3821429" cy="5234394"/>
          </a:xfrm>
          <a:prstGeom prst="round2DiagRect">
            <a:avLst>
              <a:gd name="adj1" fmla="val 11323"/>
              <a:gd name="adj2" fmla="val 0"/>
            </a:avLst>
          </a:prstGeom>
          <a:solidFill>
            <a:srgbClr val="FFFFFF"/>
          </a:solidFill>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486" name="Picture 6" descr="Bitmoji Image">
            <a:extLst>
              <a:ext uri="{FF2B5EF4-FFF2-40B4-BE49-F238E27FC236}">
                <a16:creationId xmlns:a16="http://schemas.microsoft.com/office/drawing/2014/main" id="{A5B55A48-15B2-4A09-93A8-96B9B0772038}"/>
              </a:ext>
            </a:extLst>
          </p:cNvPr>
          <p:cNvPicPr>
            <a:picLocks noChangeAspect="1" noChangeArrowheads="1"/>
          </p:cNvPicPr>
          <p:nvPr/>
        </p:nvPicPr>
        <p:blipFill>
          <a:blip r:embed="rId4" cstate="email">
            <a:extLst>
              <a:ext uri="{28A0092B-C50C-407E-A947-70E740481C1C}">
                <a14:useLocalDpi xmlns:a14="http://schemas.microsoft.com/office/drawing/2010/main"/>
              </a:ext>
            </a:extLst>
          </a:blip>
          <a:stretch>
            <a:fillRect/>
          </a:stretch>
        </p:blipFill>
        <p:spPr bwMode="auto">
          <a:xfrm>
            <a:off x="1993681" y="1137622"/>
            <a:ext cx="2206352" cy="2206352"/>
          </a:xfrm>
          <a:prstGeom prst="rect">
            <a:avLst/>
          </a:prstGeom>
          <a:noFill/>
          <a:extLst>
            <a:ext uri="{909E8E84-426E-40DD-AFC4-6F175D3DCCD1}">
              <a14:hiddenFill xmlns:a14="http://schemas.microsoft.com/office/drawing/2010/main">
                <a:solidFill>
                  <a:srgbClr val="FFFFFF"/>
                </a:solidFill>
              </a14:hiddenFill>
            </a:ext>
          </a:extLst>
        </p:spPr>
      </p:pic>
      <p:pic>
        <p:nvPicPr>
          <p:cNvPr id="20484" name="Picture 4" descr="Clientmoji">
            <a:extLst>
              <a:ext uri="{FF2B5EF4-FFF2-40B4-BE49-F238E27FC236}">
                <a16:creationId xmlns:a16="http://schemas.microsoft.com/office/drawing/2014/main" id="{3839EACB-983B-4D4E-957B-ABE91989C8C0}"/>
              </a:ext>
            </a:extLst>
          </p:cNvPr>
          <p:cNvPicPr>
            <a:picLocks noChangeAspect="1" noChangeArrowheads="1"/>
          </p:cNvPicPr>
          <p:nvPr/>
        </p:nvPicPr>
        <p:blipFill>
          <a:blip r:embed="rId5" cstate="email">
            <a:extLst>
              <a:ext uri="{28A0092B-C50C-407E-A947-70E740481C1C}">
                <a14:useLocalDpi xmlns:a14="http://schemas.microsoft.com/office/drawing/2010/main"/>
              </a:ext>
            </a:extLst>
          </a:blip>
          <a:stretch>
            <a:fillRect/>
          </a:stretch>
        </p:blipFill>
        <p:spPr bwMode="auto">
          <a:xfrm>
            <a:off x="1993680" y="3725743"/>
            <a:ext cx="2206353" cy="2206353"/>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F1374C38-E347-45E6-A0A8-7F3FA3E60084}"/>
              </a:ext>
            </a:extLst>
          </p:cNvPr>
          <p:cNvSpPr>
            <a:spLocks noGrp="1"/>
          </p:cNvSpPr>
          <p:nvPr>
            <p:ph idx="1"/>
          </p:nvPr>
        </p:nvSpPr>
        <p:spPr>
          <a:xfrm>
            <a:off x="5128643" y="2249487"/>
            <a:ext cx="6188402" cy="3541714"/>
          </a:xfrm>
        </p:spPr>
        <p:txBody>
          <a:bodyPr>
            <a:normAutofit/>
          </a:bodyPr>
          <a:lstStyle/>
          <a:p>
            <a:r>
              <a:rPr lang="en-US" dirty="0"/>
              <a:t>Major Points of Distinction</a:t>
            </a:r>
          </a:p>
          <a:p>
            <a:pPr lvl="1"/>
            <a:r>
              <a:rPr lang="en-US" dirty="0"/>
              <a:t>Sign of </a:t>
            </a:r>
            <a:r>
              <a:rPr lang="en-US" dirty="0" err="1"/>
              <a:t>Crosss</a:t>
            </a:r>
            <a:r>
              <a:rPr lang="en-US" dirty="0"/>
              <a:t> </a:t>
            </a:r>
            <a:r>
              <a:rPr lang="en-US" dirty="0">
                <a:sym typeface="Wingdings" panose="05000000000000000000" pitchFamily="2" charset="2"/>
              </a:rPr>
              <a:t> L to R</a:t>
            </a:r>
          </a:p>
          <a:p>
            <a:pPr lvl="1"/>
            <a:r>
              <a:rPr lang="en-US" dirty="0">
                <a:sym typeface="Wingdings" panose="05000000000000000000" pitchFamily="2" charset="2"/>
              </a:rPr>
              <a:t>Mass = Mass</a:t>
            </a:r>
          </a:p>
          <a:p>
            <a:pPr lvl="1"/>
            <a:r>
              <a:rPr lang="en-US" dirty="0">
                <a:sym typeface="Wingdings" panose="05000000000000000000" pitchFamily="2" charset="2"/>
              </a:rPr>
              <a:t>Blessing with all 5 fingers (5 wounds of Christ)</a:t>
            </a:r>
          </a:p>
          <a:p>
            <a:pPr lvl="1"/>
            <a:r>
              <a:rPr lang="en-US" dirty="0">
                <a:sym typeface="Wingdings" panose="05000000000000000000" pitchFamily="2" charset="2"/>
              </a:rPr>
              <a:t>So. Many. Explanations! </a:t>
            </a:r>
            <a:endParaRPr lang="en-US" dirty="0"/>
          </a:p>
        </p:txBody>
      </p:sp>
      <p:sp>
        <p:nvSpPr>
          <p:cNvPr id="4" name="Scroll: Horizontal 3">
            <a:extLst>
              <a:ext uri="{FF2B5EF4-FFF2-40B4-BE49-F238E27FC236}">
                <a16:creationId xmlns:a16="http://schemas.microsoft.com/office/drawing/2014/main" id="{C6DC369E-5D97-40A8-BC97-52748B3FD669}"/>
              </a:ext>
            </a:extLst>
          </p:cNvPr>
          <p:cNvSpPr/>
          <p:nvPr/>
        </p:nvSpPr>
        <p:spPr>
          <a:xfrm rot="20308886">
            <a:off x="676438" y="807535"/>
            <a:ext cx="1872637" cy="660174"/>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Eastern Church</a:t>
            </a:r>
          </a:p>
        </p:txBody>
      </p:sp>
      <p:sp>
        <p:nvSpPr>
          <p:cNvPr id="9" name="Scroll: Horizontal 8">
            <a:extLst>
              <a:ext uri="{FF2B5EF4-FFF2-40B4-BE49-F238E27FC236}">
                <a16:creationId xmlns:a16="http://schemas.microsoft.com/office/drawing/2014/main" id="{09B5EA49-EC48-411A-A29B-9089741F4956}"/>
              </a:ext>
            </a:extLst>
          </p:cNvPr>
          <p:cNvSpPr/>
          <p:nvPr/>
        </p:nvSpPr>
        <p:spPr>
          <a:xfrm rot="20280539">
            <a:off x="676104" y="3835164"/>
            <a:ext cx="1872637" cy="660174"/>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Western Church</a:t>
            </a:r>
          </a:p>
        </p:txBody>
      </p:sp>
    </p:spTree>
    <p:extLst>
      <p:ext uri="{BB962C8B-B14F-4D97-AF65-F5344CB8AC3E}">
        <p14:creationId xmlns:p14="http://schemas.microsoft.com/office/powerpoint/2010/main" val="30540332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Who Invented Zero? | Live Science">
            <a:extLst>
              <a:ext uri="{FF2B5EF4-FFF2-40B4-BE49-F238E27FC236}">
                <a16:creationId xmlns:a16="http://schemas.microsoft.com/office/drawing/2014/main" id="{12625BC7-49DE-49C2-94B6-A95EFC9ECEC5}"/>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087168" y="334552"/>
            <a:ext cx="1526780" cy="2073104"/>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Dramatic pictures show the moment a father-of-two is mauled in ...">
            <a:extLst>
              <a:ext uri="{FF2B5EF4-FFF2-40B4-BE49-F238E27FC236}">
                <a16:creationId xmlns:a16="http://schemas.microsoft.com/office/drawing/2014/main" id="{41FEF136-31B2-4C1F-B07F-79FC66A996A8}"/>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479835" y="163506"/>
            <a:ext cx="5098217" cy="2595634"/>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descr="The Age of the Imitation Dive Bar | PUNCH">
            <a:extLst>
              <a:ext uri="{FF2B5EF4-FFF2-40B4-BE49-F238E27FC236}">
                <a16:creationId xmlns:a16="http://schemas.microsoft.com/office/drawing/2014/main" id="{340A4E6C-E041-4BEF-9039-A08434E3FD38}"/>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751761" y="2910267"/>
            <a:ext cx="5706439" cy="3209129"/>
          </a:xfrm>
          <a:prstGeom prst="rect">
            <a:avLst/>
          </a:prstGeom>
          <a:noFill/>
          <a:extLst>
            <a:ext uri="{909E8E84-426E-40DD-AFC4-6F175D3DCCD1}">
              <a14:hiddenFill xmlns:a14="http://schemas.microsoft.com/office/drawing/2010/main">
                <a:solidFill>
                  <a:srgbClr val="FFFFFF"/>
                </a:solidFill>
              </a14:hiddenFill>
            </a:ext>
          </a:extLst>
        </p:spPr>
      </p:pic>
      <p:sp>
        <p:nvSpPr>
          <p:cNvPr id="2" name="Plus Sign 1">
            <a:extLst>
              <a:ext uri="{FF2B5EF4-FFF2-40B4-BE49-F238E27FC236}">
                <a16:creationId xmlns:a16="http://schemas.microsoft.com/office/drawing/2014/main" id="{2959442D-47F4-43EB-B408-D111BEA57EAF}"/>
              </a:ext>
            </a:extLst>
          </p:cNvPr>
          <p:cNvSpPr/>
          <p:nvPr/>
        </p:nvSpPr>
        <p:spPr>
          <a:xfrm>
            <a:off x="3222557" y="953660"/>
            <a:ext cx="795130" cy="834887"/>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lus Sign 5">
            <a:extLst>
              <a:ext uri="{FF2B5EF4-FFF2-40B4-BE49-F238E27FC236}">
                <a16:creationId xmlns:a16="http://schemas.microsoft.com/office/drawing/2014/main" id="{6EF68249-759C-4FBC-9F3A-4C4ACA026885}"/>
              </a:ext>
            </a:extLst>
          </p:cNvPr>
          <p:cNvSpPr/>
          <p:nvPr/>
        </p:nvSpPr>
        <p:spPr>
          <a:xfrm>
            <a:off x="10040200" y="828609"/>
            <a:ext cx="795130" cy="834887"/>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5733536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37958-F4AB-45B1-9600-A5FDA035695C}"/>
              </a:ext>
            </a:extLst>
          </p:cNvPr>
          <p:cNvSpPr>
            <a:spLocks noGrp="1"/>
          </p:cNvSpPr>
          <p:nvPr>
            <p:ph type="title"/>
          </p:nvPr>
        </p:nvSpPr>
        <p:spPr/>
        <p:txBody>
          <a:bodyPr/>
          <a:lstStyle/>
          <a:p>
            <a:r>
              <a:rPr lang="en-US" dirty="0"/>
              <a:t>Latin/Roman</a:t>
            </a:r>
          </a:p>
        </p:txBody>
      </p:sp>
      <p:sp>
        <p:nvSpPr>
          <p:cNvPr id="3" name="Content Placeholder 2">
            <a:extLst>
              <a:ext uri="{FF2B5EF4-FFF2-40B4-BE49-F238E27FC236}">
                <a16:creationId xmlns:a16="http://schemas.microsoft.com/office/drawing/2014/main" id="{7B65B096-E6B1-4452-BF06-4D16F74762CB}"/>
              </a:ext>
            </a:extLst>
          </p:cNvPr>
          <p:cNvSpPr>
            <a:spLocks noGrp="1"/>
          </p:cNvSpPr>
          <p:nvPr>
            <p:ph idx="1"/>
          </p:nvPr>
        </p:nvSpPr>
        <p:spPr/>
        <p:txBody>
          <a:bodyPr>
            <a:normAutofit/>
          </a:bodyPr>
          <a:lstStyle/>
          <a:p>
            <a:r>
              <a:rPr lang="en-US" dirty="0"/>
              <a:t>Major Points of Distinction</a:t>
            </a:r>
          </a:p>
          <a:p>
            <a:pPr lvl="1"/>
            <a:r>
              <a:rPr lang="en-US" dirty="0"/>
              <a:t>Sacraments of Initiation </a:t>
            </a:r>
            <a:r>
              <a:rPr lang="en-US" dirty="0">
                <a:sym typeface="Wingdings" panose="05000000000000000000" pitchFamily="2" charset="2"/>
              </a:rPr>
              <a:t> typically received in 3 separate occasions; non-cradle Catholics can receive all 3 at once</a:t>
            </a:r>
          </a:p>
          <a:p>
            <a:pPr lvl="1"/>
            <a:r>
              <a:rPr lang="en-US" dirty="0">
                <a:sym typeface="Wingdings" panose="05000000000000000000" pitchFamily="2" charset="2"/>
              </a:rPr>
              <a:t>Head rite which all other rites must be in communion with </a:t>
            </a:r>
          </a:p>
          <a:p>
            <a:pPr lvl="1"/>
            <a:r>
              <a:rPr lang="en-US" dirty="0">
                <a:sym typeface="Wingdings" panose="05000000000000000000" pitchFamily="2" charset="2"/>
              </a:rPr>
              <a:t>Rosary (as opposed to Eastern Churches’ </a:t>
            </a:r>
            <a:r>
              <a:rPr lang="en-US" dirty="0">
                <a:sym typeface="Wingdings" panose="05000000000000000000" pitchFamily="2" charset="2"/>
                <a:hlinkClick r:id="rId3"/>
              </a:rPr>
              <a:t>Jesus Prayer w/ </a:t>
            </a:r>
            <a:r>
              <a:rPr lang="en-US" dirty="0" err="1">
                <a:sym typeface="Wingdings" panose="05000000000000000000" pitchFamily="2" charset="2"/>
                <a:hlinkClick r:id="rId3"/>
              </a:rPr>
              <a:t>chotki</a:t>
            </a:r>
            <a:r>
              <a:rPr lang="en-US" dirty="0">
                <a:sym typeface="Wingdings" panose="05000000000000000000" pitchFamily="2" charset="2"/>
              </a:rPr>
              <a:t>)</a:t>
            </a:r>
          </a:p>
          <a:p>
            <a:r>
              <a:rPr lang="en-US" dirty="0">
                <a:sym typeface="Wingdings" panose="05000000000000000000" pitchFamily="2" charset="2"/>
              </a:rPr>
              <a:t>Interesting Reading</a:t>
            </a:r>
          </a:p>
          <a:p>
            <a:pPr lvl="1"/>
            <a:r>
              <a:rPr lang="en-US" dirty="0">
                <a:sym typeface="Wingdings" panose="05000000000000000000" pitchFamily="2" charset="2"/>
              </a:rPr>
              <a:t>The Bible, Catechism of the Catholic Church, Vatican Archives</a:t>
            </a:r>
          </a:p>
        </p:txBody>
      </p:sp>
      <p:pic>
        <p:nvPicPr>
          <p:cNvPr id="4" name="Picture 3" descr="A close up of a sign&#10;&#10;Description automatically generated">
            <a:extLst>
              <a:ext uri="{FF2B5EF4-FFF2-40B4-BE49-F238E27FC236}">
                <a16:creationId xmlns:a16="http://schemas.microsoft.com/office/drawing/2014/main" id="{5C42C8F9-36DC-42DA-A7E0-A7F6E6A5C29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673798" y="5353653"/>
            <a:ext cx="1518202" cy="1518202"/>
          </a:xfrm>
          <a:prstGeom prst="rect">
            <a:avLst/>
          </a:prstGeom>
        </p:spPr>
      </p:pic>
    </p:spTree>
    <p:extLst>
      <p:ext uri="{BB962C8B-B14F-4D97-AF65-F5344CB8AC3E}">
        <p14:creationId xmlns:p14="http://schemas.microsoft.com/office/powerpoint/2010/main" val="303988628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a:blip r:embed="rId2" cstate="email">
            <a:duotone>
              <a:schemeClr val="bg2">
                <a:shade val="88000"/>
                <a:hueMod val="106000"/>
                <a:satMod val="140000"/>
                <a:lumMod val="54000"/>
              </a:schemeClr>
              <a:schemeClr val="bg2">
                <a:tint val="98000"/>
                <a:hueMod val="90000"/>
                <a:satMod val="150000"/>
                <a:lumMod val="160000"/>
              </a:schemeClr>
            </a:duotone>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pic>
        <p:nvPicPr>
          <p:cNvPr id="1030" name="Picture 2">
            <a:extLst>
              <a:ext uri="{FF2B5EF4-FFF2-40B4-BE49-F238E27FC236}">
                <a16:creationId xmlns:a16="http://schemas.microsoft.com/office/drawing/2014/main" id="{91AFCDAE-1DAB-46AE-B6B6-2FDB0051484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email">
            <a:alphaModFix amt="30000"/>
            <a:extLst>
              <a:ext uri="{28A0092B-C50C-407E-A947-70E740481C1C}">
                <a14:useLocalDpi xmlns:a14="http://schemas.microsoft.com/office/drawing/2010/main"/>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grpSp>
        <p:nvGrpSpPr>
          <p:cNvPr id="1031" name="Group 138">
            <a:extLst>
              <a:ext uri="{FF2B5EF4-FFF2-40B4-BE49-F238E27FC236}">
                <a16:creationId xmlns:a16="http://schemas.microsoft.com/office/drawing/2014/main" id="{5177DA77-1A72-4436-9E22-C00FB590302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288" y="0"/>
            <a:ext cx="12053888" cy="6858001"/>
            <a:chOff x="-14288" y="0"/>
            <a:chExt cx="12053888" cy="6858001"/>
          </a:xfrm>
        </p:grpSpPr>
        <p:grpSp>
          <p:nvGrpSpPr>
            <p:cNvPr id="140" name="Group 139">
              <a:extLst>
                <a:ext uri="{FF2B5EF4-FFF2-40B4-BE49-F238E27FC236}">
                  <a16:creationId xmlns:a16="http://schemas.microsoft.com/office/drawing/2014/main" id="{5BDC3D9D-DA08-45D2-A0DC-A7568DA7B477}"/>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152" name="Rectangle 5">
                <a:extLst>
                  <a:ext uri="{FF2B5EF4-FFF2-40B4-BE49-F238E27FC236}">
                    <a16:creationId xmlns:a16="http://schemas.microsoft.com/office/drawing/2014/main" id="{3017A117-8BD0-4A3D-84E6-CB39EEAAFEF2}"/>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153" name="Freeform 6">
                <a:extLst>
                  <a:ext uri="{FF2B5EF4-FFF2-40B4-BE49-F238E27FC236}">
                    <a16:creationId xmlns:a16="http://schemas.microsoft.com/office/drawing/2014/main" id="{1D46578A-5826-4D77-B110-3F5E43EC6CC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54" name="Freeform 7">
                <a:extLst>
                  <a:ext uri="{FF2B5EF4-FFF2-40B4-BE49-F238E27FC236}">
                    <a16:creationId xmlns:a16="http://schemas.microsoft.com/office/drawing/2014/main" id="{491A9D88-7E0B-41EA-9DF2-7482C7CBC3F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55" name="Freeform 8">
                <a:extLst>
                  <a:ext uri="{FF2B5EF4-FFF2-40B4-BE49-F238E27FC236}">
                    <a16:creationId xmlns:a16="http://schemas.microsoft.com/office/drawing/2014/main" id="{DD497856-0378-404F-A6E9-34CA28F3EF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56" name="Freeform 9">
                <a:extLst>
                  <a:ext uri="{FF2B5EF4-FFF2-40B4-BE49-F238E27FC236}">
                    <a16:creationId xmlns:a16="http://schemas.microsoft.com/office/drawing/2014/main" id="{23F79E4E-FE0E-4172-992D-D1AFB708BB1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57" name="Freeform 10">
                <a:extLst>
                  <a:ext uri="{FF2B5EF4-FFF2-40B4-BE49-F238E27FC236}">
                    <a16:creationId xmlns:a16="http://schemas.microsoft.com/office/drawing/2014/main" id="{BECB6D0C-66D8-4B30-8444-487A3223FA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58" name="Freeform 11">
                <a:extLst>
                  <a:ext uri="{FF2B5EF4-FFF2-40B4-BE49-F238E27FC236}">
                    <a16:creationId xmlns:a16="http://schemas.microsoft.com/office/drawing/2014/main" id="{AA74C092-5D51-40BA-8831-B360B1ECD9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59" name="Freeform 12">
                <a:extLst>
                  <a:ext uri="{FF2B5EF4-FFF2-40B4-BE49-F238E27FC236}">
                    <a16:creationId xmlns:a16="http://schemas.microsoft.com/office/drawing/2014/main" id="{C3CCA82A-132D-4D35-BB2F-333772C6CFE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60" name="Freeform 13">
                <a:extLst>
                  <a:ext uri="{FF2B5EF4-FFF2-40B4-BE49-F238E27FC236}">
                    <a16:creationId xmlns:a16="http://schemas.microsoft.com/office/drawing/2014/main" id="{54DBC41D-3D25-41E9-9CED-54932FB5C6C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61" name="Freeform 14">
                <a:extLst>
                  <a:ext uri="{FF2B5EF4-FFF2-40B4-BE49-F238E27FC236}">
                    <a16:creationId xmlns:a16="http://schemas.microsoft.com/office/drawing/2014/main" id="{965FA5F8-895B-43FF-B412-0912A1ABF2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62" name="Freeform 15">
                <a:extLst>
                  <a:ext uri="{FF2B5EF4-FFF2-40B4-BE49-F238E27FC236}">
                    <a16:creationId xmlns:a16="http://schemas.microsoft.com/office/drawing/2014/main" id="{89527709-604B-499D-BE9C-3F2154840CA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63" name="Line 16">
                <a:extLst>
                  <a:ext uri="{FF2B5EF4-FFF2-40B4-BE49-F238E27FC236}">
                    <a16:creationId xmlns:a16="http://schemas.microsoft.com/office/drawing/2014/main" id="{6BCBE8BA-9C96-41B9-9453-B16008E9A598}"/>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164" name="Freeform 17">
                <a:extLst>
                  <a:ext uri="{FF2B5EF4-FFF2-40B4-BE49-F238E27FC236}">
                    <a16:creationId xmlns:a16="http://schemas.microsoft.com/office/drawing/2014/main" id="{BC6A2F23-94BF-4AE5-BA44-4D9BB10A11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65" name="Freeform 18">
                <a:extLst>
                  <a:ext uri="{FF2B5EF4-FFF2-40B4-BE49-F238E27FC236}">
                    <a16:creationId xmlns:a16="http://schemas.microsoft.com/office/drawing/2014/main" id="{AD85358B-2063-42A4-AE99-E02397E586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66" name="Freeform 19">
                <a:extLst>
                  <a:ext uri="{FF2B5EF4-FFF2-40B4-BE49-F238E27FC236}">
                    <a16:creationId xmlns:a16="http://schemas.microsoft.com/office/drawing/2014/main" id="{B87B3F54-4776-4F5A-8FD1-BA16AAA86A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67" name="Freeform 20">
                <a:extLst>
                  <a:ext uri="{FF2B5EF4-FFF2-40B4-BE49-F238E27FC236}">
                    <a16:creationId xmlns:a16="http://schemas.microsoft.com/office/drawing/2014/main" id="{6EEC9ED7-EBF4-48E0-98BB-44AC65B9886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68" name="Rectangle 21">
                <a:extLst>
                  <a:ext uri="{FF2B5EF4-FFF2-40B4-BE49-F238E27FC236}">
                    <a16:creationId xmlns:a16="http://schemas.microsoft.com/office/drawing/2014/main" id="{7457D1CB-FEB6-42B0-8248-7BC9AA638CE2}"/>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169" name="Freeform 22">
                <a:extLst>
                  <a:ext uri="{FF2B5EF4-FFF2-40B4-BE49-F238E27FC236}">
                    <a16:creationId xmlns:a16="http://schemas.microsoft.com/office/drawing/2014/main" id="{E4BC66CA-455D-45C6-B15D-25041D312D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70" name="Freeform 23">
                <a:extLst>
                  <a:ext uri="{FF2B5EF4-FFF2-40B4-BE49-F238E27FC236}">
                    <a16:creationId xmlns:a16="http://schemas.microsoft.com/office/drawing/2014/main" id="{8BF98504-6F4E-4F1A-B586-179534472BA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71" name="Freeform 24">
                <a:extLst>
                  <a:ext uri="{FF2B5EF4-FFF2-40B4-BE49-F238E27FC236}">
                    <a16:creationId xmlns:a16="http://schemas.microsoft.com/office/drawing/2014/main" id="{5DF5F4A7-2207-4A0F-B5A1-249682DAE7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72" name="Freeform 25">
                <a:extLst>
                  <a:ext uri="{FF2B5EF4-FFF2-40B4-BE49-F238E27FC236}">
                    <a16:creationId xmlns:a16="http://schemas.microsoft.com/office/drawing/2014/main" id="{53EE0416-4571-4335-8540-CB4FDF056E3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73" name="Freeform 26">
                <a:extLst>
                  <a:ext uri="{FF2B5EF4-FFF2-40B4-BE49-F238E27FC236}">
                    <a16:creationId xmlns:a16="http://schemas.microsoft.com/office/drawing/2014/main" id="{01E45E40-EE85-4D4F-A7D4-703177F386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74" name="Freeform 27">
                <a:extLst>
                  <a:ext uri="{FF2B5EF4-FFF2-40B4-BE49-F238E27FC236}">
                    <a16:creationId xmlns:a16="http://schemas.microsoft.com/office/drawing/2014/main" id="{74216103-2F9F-432D-8A4D-73C09A6F8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75" name="Freeform 28">
                <a:extLst>
                  <a:ext uri="{FF2B5EF4-FFF2-40B4-BE49-F238E27FC236}">
                    <a16:creationId xmlns:a16="http://schemas.microsoft.com/office/drawing/2014/main" id="{96016FB6-07C7-44F7-BEC8-DC104998772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76" name="Freeform 29">
                <a:extLst>
                  <a:ext uri="{FF2B5EF4-FFF2-40B4-BE49-F238E27FC236}">
                    <a16:creationId xmlns:a16="http://schemas.microsoft.com/office/drawing/2014/main" id="{0B4D5F6C-5B5D-49FB-B6BA-3A16B22089A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77" name="Freeform 30">
                <a:extLst>
                  <a:ext uri="{FF2B5EF4-FFF2-40B4-BE49-F238E27FC236}">
                    <a16:creationId xmlns:a16="http://schemas.microsoft.com/office/drawing/2014/main" id="{6DB887CE-77B8-41DB-A0A4-C7A96E6F7E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78" name="Freeform 31">
                <a:extLst>
                  <a:ext uri="{FF2B5EF4-FFF2-40B4-BE49-F238E27FC236}">
                    <a16:creationId xmlns:a16="http://schemas.microsoft.com/office/drawing/2014/main" id="{0A27864D-EC18-44D6-A06D-9C5905074E6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grpSp>
        <p:grpSp>
          <p:nvGrpSpPr>
            <p:cNvPr id="141" name="Group 140">
              <a:extLst>
                <a:ext uri="{FF2B5EF4-FFF2-40B4-BE49-F238E27FC236}">
                  <a16:creationId xmlns:a16="http://schemas.microsoft.com/office/drawing/2014/main" id="{C6CD9DF6-D0AA-41D0-8B13-C267CE39DAD8}"/>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42" name="Freeform 32">
                <a:extLst>
                  <a:ext uri="{FF2B5EF4-FFF2-40B4-BE49-F238E27FC236}">
                    <a16:creationId xmlns:a16="http://schemas.microsoft.com/office/drawing/2014/main" id="{EDE03EE3-0DB4-45BE-8350-A58DCFA4A0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43" name="Freeform 33">
                <a:extLst>
                  <a:ext uri="{FF2B5EF4-FFF2-40B4-BE49-F238E27FC236}">
                    <a16:creationId xmlns:a16="http://schemas.microsoft.com/office/drawing/2014/main" id="{539BA617-BB84-4546-AC04-22DC1C06555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44" name="Freeform 34">
                <a:extLst>
                  <a:ext uri="{FF2B5EF4-FFF2-40B4-BE49-F238E27FC236}">
                    <a16:creationId xmlns:a16="http://schemas.microsoft.com/office/drawing/2014/main" id="{5A9470FC-97F7-4229-95DF-F911AC337D9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45" name="Freeform 35">
                <a:extLst>
                  <a:ext uri="{FF2B5EF4-FFF2-40B4-BE49-F238E27FC236}">
                    <a16:creationId xmlns:a16="http://schemas.microsoft.com/office/drawing/2014/main" id="{D5292F9C-45EB-4DF1-A8E8-701E7F6E9B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46" name="Freeform 36">
                <a:extLst>
                  <a:ext uri="{FF2B5EF4-FFF2-40B4-BE49-F238E27FC236}">
                    <a16:creationId xmlns:a16="http://schemas.microsoft.com/office/drawing/2014/main" id="{14AD1A1F-961F-4522-B4E6-3F64A61A1D0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47" name="Freeform 37">
                <a:extLst>
                  <a:ext uri="{FF2B5EF4-FFF2-40B4-BE49-F238E27FC236}">
                    <a16:creationId xmlns:a16="http://schemas.microsoft.com/office/drawing/2014/main" id="{7F8B9AF7-5193-4ED3-A5CB-2FED496A4C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48" name="Freeform 38">
                <a:extLst>
                  <a:ext uri="{FF2B5EF4-FFF2-40B4-BE49-F238E27FC236}">
                    <a16:creationId xmlns:a16="http://schemas.microsoft.com/office/drawing/2014/main" id="{9EEC37C1-206C-4E46-9ACF-B7A997CF08D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49" name="Freeform 39">
                <a:extLst>
                  <a:ext uri="{FF2B5EF4-FFF2-40B4-BE49-F238E27FC236}">
                    <a16:creationId xmlns:a16="http://schemas.microsoft.com/office/drawing/2014/main" id="{488EF60F-DC60-4D24-8224-10DA8EAED0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50" name="Freeform 40">
                <a:extLst>
                  <a:ext uri="{FF2B5EF4-FFF2-40B4-BE49-F238E27FC236}">
                    <a16:creationId xmlns:a16="http://schemas.microsoft.com/office/drawing/2014/main" id="{98F15B8D-403F-45B0-858C-C0119204EAE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51" name="Rectangle 41">
                <a:extLst>
                  <a:ext uri="{FF2B5EF4-FFF2-40B4-BE49-F238E27FC236}">
                    <a16:creationId xmlns:a16="http://schemas.microsoft.com/office/drawing/2014/main" id="{F80B2D23-A3A7-44A0-AF5D-EEAFC63D00AD}"/>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grpSp>
      </p:grpSp>
      <p:pic>
        <p:nvPicPr>
          <p:cNvPr id="1028" name="Picture 4" descr="Bitmoji Image">
            <a:extLst>
              <a:ext uri="{FF2B5EF4-FFF2-40B4-BE49-F238E27FC236}">
                <a16:creationId xmlns:a16="http://schemas.microsoft.com/office/drawing/2014/main" id="{9ABB118E-03C5-4085-9AEF-35A35D87B3C3}"/>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b="-1"/>
          <a:stretch/>
        </p:blipFill>
        <p:spPr bwMode="auto">
          <a:xfrm>
            <a:off x="20" y="10"/>
            <a:ext cx="6099028" cy="685799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Questions Comments Concerns Thinking Person Words — Stock Photo ...">
            <a:extLst>
              <a:ext uri="{FF2B5EF4-FFF2-40B4-BE49-F238E27FC236}">
                <a16:creationId xmlns:a16="http://schemas.microsoft.com/office/drawing/2014/main" id="{CF7959B8-684E-4DD0-9659-D86B185C8329}"/>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6099048" y="10"/>
            <a:ext cx="6099048"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666192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5" name="Rectangle 74">
            <a:extLst>
              <a:ext uri="{FF2B5EF4-FFF2-40B4-BE49-F238E27FC236}">
                <a16:creationId xmlns:a16="http://schemas.microsoft.com/office/drawing/2014/main" id="{6697F791-5FFA-4164-899F-EB52EA72B0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7" name="Picture 2">
            <a:extLst>
              <a:ext uri="{FF2B5EF4-FFF2-40B4-BE49-F238E27FC236}">
                <a16:creationId xmlns:a16="http://schemas.microsoft.com/office/drawing/2014/main" id="{4E28A1A9-FB81-4816-AAEA-C3B43094695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email">
            <a:extLst>
              <a:ext uri="{28A0092B-C50C-407E-A947-70E740481C1C}">
                <a14:useLocalDpi xmlns:a14="http://schemas.microsoft.com/office/drawing/2010/main"/>
              </a:ext>
            </a:extLst>
          </a:blip>
          <a:srcRect/>
          <a:stretch>
            <a:fillRect/>
          </a:stretch>
        </p:blipFill>
        <p:spPr bwMode="auto">
          <a:xfrm>
            <a:off x="1190" y="-2"/>
            <a:ext cx="4061525" cy="6858001"/>
          </a:xfrm>
          <a:prstGeom prst="rect">
            <a:avLst/>
          </a:prstGeom>
          <a:extLst>
            <a:ext uri="{909E8E84-426E-40dd-AFC4-6F175D3DCCD1}">
              <a14:hiddenFill xmlns:a14="http://schemas.microsoft.com/office/drawing/2010/main" xmlns:p14="http://schemas.microsoft.com/office/powerpoint/2010/main" xmlns:a16="http://schemas.microsoft.com/office/drawing/2014/main" xmlns="">
                <a:solidFill>
                  <a:srgbClr val="FFFFFF"/>
                </a:solidFill>
              </a14:hiddenFill>
            </a:ext>
          </a:extLst>
        </p:spPr>
      </p:pic>
      <p:sp>
        <p:nvSpPr>
          <p:cNvPr id="79" name="Rectangle 78">
            <a:extLst>
              <a:ext uri="{FF2B5EF4-FFF2-40B4-BE49-F238E27FC236}">
                <a16:creationId xmlns:a16="http://schemas.microsoft.com/office/drawing/2014/main" id="{B773AB25-A422-41AA-9737-5E04C1966D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53"/>
            <a:ext cx="4055621"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pic>
        <p:nvPicPr>
          <p:cNvPr id="81" name="Picture 2">
            <a:extLst>
              <a:ext uri="{FF2B5EF4-FFF2-40B4-BE49-F238E27FC236}">
                <a16:creationId xmlns:a16="http://schemas.microsoft.com/office/drawing/2014/main" id="{AF0552B8-DE8C-40DF-B29F-1728E6A1061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email">
            <a:alphaModFix amt="30000"/>
            <a:extLst>
              <a:ext uri="{28A0092B-C50C-407E-A947-70E740481C1C}">
                <a14:useLocalDpi xmlns:a14="http://schemas.microsoft.com/office/drawing/2010/main"/>
              </a:ext>
            </a:extLst>
          </a:blip>
          <a:srcRect/>
          <a:stretch>
            <a:fillRect/>
          </a:stretch>
        </p:blipFill>
        <p:spPr bwMode="auto">
          <a:xfrm>
            <a:off x="-22530" y="23283"/>
            <a:ext cx="4078152" cy="6858001"/>
          </a:xfrm>
          <a:prstGeom prst="rect">
            <a:avLst/>
          </a:prstGeom>
          <a:noFill/>
          <a:extLst>
            <a:ext uri="{909E8E84-426E-40dd-AFC4-6F175D3DCCD1}">
              <a14:hiddenFill xmlns:a14="http://schemas.microsoft.com/office/drawing/2010/main" xmlns:p14="http://schemas.microsoft.com/office/powerpoint/2010/main" xmlns:a16="http://schemas.microsoft.com/office/drawing/2014/main" xmlns="">
                <a:solidFill>
                  <a:srgbClr val="FFFFFF"/>
                </a:solidFill>
              </a14:hiddenFill>
            </a:ext>
          </a:extLst>
        </p:spPr>
      </p:pic>
      <p:sp>
        <p:nvSpPr>
          <p:cNvPr id="2056" name="Content Placeholder 2055">
            <a:extLst>
              <a:ext uri="{FF2B5EF4-FFF2-40B4-BE49-F238E27FC236}">
                <a16:creationId xmlns:a16="http://schemas.microsoft.com/office/drawing/2014/main" id="{72DD2580-BCEA-4A50-9B54-D3BBA580B9FB}"/>
              </a:ext>
            </a:extLst>
          </p:cNvPr>
          <p:cNvSpPr>
            <a:spLocks noGrp="1"/>
          </p:cNvSpPr>
          <p:nvPr>
            <p:ph idx="1"/>
          </p:nvPr>
        </p:nvSpPr>
        <p:spPr>
          <a:xfrm>
            <a:off x="905672" y="992717"/>
            <a:ext cx="2862444" cy="3957302"/>
          </a:xfrm>
        </p:spPr>
        <p:txBody>
          <a:bodyPr>
            <a:normAutofit/>
          </a:bodyPr>
          <a:lstStyle/>
          <a:p>
            <a:pPr marL="0" indent="0" algn="ctr">
              <a:buNone/>
            </a:pPr>
            <a:r>
              <a:rPr lang="en-US" sz="3600" dirty="0">
                <a:solidFill>
                  <a:srgbClr val="FFFFFF"/>
                </a:solidFill>
              </a:rPr>
              <a:t>CLOSING PRAYER</a:t>
            </a:r>
          </a:p>
        </p:txBody>
      </p:sp>
      <p:grpSp>
        <p:nvGrpSpPr>
          <p:cNvPr id="83" name="Group 82">
            <a:extLst>
              <a:ext uri="{FF2B5EF4-FFF2-40B4-BE49-F238E27FC236}">
                <a16:creationId xmlns:a16="http://schemas.microsoft.com/office/drawing/2014/main" id="{6AD0D387-1584-4477-B5F8-52B50D4F220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0788"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84" name="Rectangle 5">
              <a:extLst>
                <a:ext uri="{FF2B5EF4-FFF2-40B4-BE49-F238E27FC236}">
                  <a16:creationId xmlns:a16="http://schemas.microsoft.com/office/drawing/2014/main" id="{22C90122-8CF0-4164-B596-168DE41D39A4}"/>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85" name="Freeform 6">
              <a:extLst>
                <a:ext uri="{FF2B5EF4-FFF2-40B4-BE49-F238E27FC236}">
                  <a16:creationId xmlns:a16="http://schemas.microsoft.com/office/drawing/2014/main" id="{E74D534E-37A6-4D27-9C47-0B2F052783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86" name="Freeform 7">
              <a:extLst>
                <a:ext uri="{FF2B5EF4-FFF2-40B4-BE49-F238E27FC236}">
                  <a16:creationId xmlns:a16="http://schemas.microsoft.com/office/drawing/2014/main" id="{1C1C156E-D2E0-468A-9B19-79521D69BF5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87" name="Freeform 8">
              <a:extLst>
                <a:ext uri="{FF2B5EF4-FFF2-40B4-BE49-F238E27FC236}">
                  <a16:creationId xmlns:a16="http://schemas.microsoft.com/office/drawing/2014/main" id="{14C97F11-4F6C-4DFF-89BC-3AEA5B7FF7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88" name="Freeform 9">
              <a:extLst>
                <a:ext uri="{FF2B5EF4-FFF2-40B4-BE49-F238E27FC236}">
                  <a16:creationId xmlns:a16="http://schemas.microsoft.com/office/drawing/2014/main" id="{773C2106-77CE-42E1-839F-925EAEBB2FF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89" name="Freeform 10">
              <a:extLst>
                <a:ext uri="{FF2B5EF4-FFF2-40B4-BE49-F238E27FC236}">
                  <a16:creationId xmlns:a16="http://schemas.microsoft.com/office/drawing/2014/main" id="{E2807D33-BD1F-4B09-8D93-63C06DB3C0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90" name="Freeform 11">
              <a:extLst>
                <a:ext uri="{FF2B5EF4-FFF2-40B4-BE49-F238E27FC236}">
                  <a16:creationId xmlns:a16="http://schemas.microsoft.com/office/drawing/2014/main" id="{84BDF3E8-157B-47D1-AF8E-FE1EFF0612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91" name="Freeform 12">
              <a:extLst>
                <a:ext uri="{FF2B5EF4-FFF2-40B4-BE49-F238E27FC236}">
                  <a16:creationId xmlns:a16="http://schemas.microsoft.com/office/drawing/2014/main" id="{68B482B5-E0FD-406A-99B2-297DF333546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92" name="Freeform 13">
              <a:extLst>
                <a:ext uri="{FF2B5EF4-FFF2-40B4-BE49-F238E27FC236}">
                  <a16:creationId xmlns:a16="http://schemas.microsoft.com/office/drawing/2014/main" id="{B8750F30-12E8-410B-8709-78F1EF3BBE7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93" name="Freeform 14">
              <a:extLst>
                <a:ext uri="{FF2B5EF4-FFF2-40B4-BE49-F238E27FC236}">
                  <a16:creationId xmlns:a16="http://schemas.microsoft.com/office/drawing/2014/main" id="{DB2D030A-4700-4CC4-A971-F119F8372C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94" name="Freeform 15">
              <a:extLst>
                <a:ext uri="{FF2B5EF4-FFF2-40B4-BE49-F238E27FC236}">
                  <a16:creationId xmlns:a16="http://schemas.microsoft.com/office/drawing/2014/main" id="{B4E516DB-F66E-4E88-8CAA-67153F56189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95" name="Line 16">
              <a:extLst>
                <a:ext uri="{FF2B5EF4-FFF2-40B4-BE49-F238E27FC236}">
                  <a16:creationId xmlns:a16="http://schemas.microsoft.com/office/drawing/2014/main" id="{DF749FDD-DD56-4DC9-A379-77E1106981D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96" name="Freeform 17">
              <a:extLst>
                <a:ext uri="{FF2B5EF4-FFF2-40B4-BE49-F238E27FC236}">
                  <a16:creationId xmlns:a16="http://schemas.microsoft.com/office/drawing/2014/main" id="{6AD95087-E0AF-45D3-B824-EFFCBBECDE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97" name="Freeform 18">
              <a:extLst>
                <a:ext uri="{FF2B5EF4-FFF2-40B4-BE49-F238E27FC236}">
                  <a16:creationId xmlns:a16="http://schemas.microsoft.com/office/drawing/2014/main" id="{2D21010F-3DE2-4881-B9D5-3415C4E05D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98" name="Freeform 19">
              <a:extLst>
                <a:ext uri="{FF2B5EF4-FFF2-40B4-BE49-F238E27FC236}">
                  <a16:creationId xmlns:a16="http://schemas.microsoft.com/office/drawing/2014/main" id="{2AFDF4BC-8E99-4A2C-9EF2-4B98A05C2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99" name="Freeform 20">
              <a:extLst>
                <a:ext uri="{FF2B5EF4-FFF2-40B4-BE49-F238E27FC236}">
                  <a16:creationId xmlns:a16="http://schemas.microsoft.com/office/drawing/2014/main" id="{BB8EAEE8-22EA-4103-A02E-5043474C4BE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00" name="Rectangle 21">
              <a:extLst>
                <a:ext uri="{FF2B5EF4-FFF2-40B4-BE49-F238E27FC236}">
                  <a16:creationId xmlns:a16="http://schemas.microsoft.com/office/drawing/2014/main" id="{7148ABD2-E447-429F-B97E-86494051C10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101" name="Freeform 22">
              <a:extLst>
                <a:ext uri="{FF2B5EF4-FFF2-40B4-BE49-F238E27FC236}">
                  <a16:creationId xmlns:a16="http://schemas.microsoft.com/office/drawing/2014/main" id="{99900F4A-F8CA-456E-9FA0-34572621C0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02" name="Freeform 23">
              <a:extLst>
                <a:ext uri="{FF2B5EF4-FFF2-40B4-BE49-F238E27FC236}">
                  <a16:creationId xmlns:a16="http://schemas.microsoft.com/office/drawing/2014/main" id="{DF5CD0A9-E49B-4968-886B-41C1A66D232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03" name="Freeform 24">
              <a:extLst>
                <a:ext uri="{FF2B5EF4-FFF2-40B4-BE49-F238E27FC236}">
                  <a16:creationId xmlns:a16="http://schemas.microsoft.com/office/drawing/2014/main" id="{7E462582-7383-4272-A323-85C9D137C4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04" name="Freeform 25">
              <a:extLst>
                <a:ext uri="{FF2B5EF4-FFF2-40B4-BE49-F238E27FC236}">
                  <a16:creationId xmlns:a16="http://schemas.microsoft.com/office/drawing/2014/main" id="{CB472F67-7C37-4D80-B346-DE30D44B55A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05" name="Freeform 26">
              <a:extLst>
                <a:ext uri="{FF2B5EF4-FFF2-40B4-BE49-F238E27FC236}">
                  <a16:creationId xmlns:a16="http://schemas.microsoft.com/office/drawing/2014/main" id="{19A8AE83-358F-4D4E-91C7-F09E35097A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06" name="Freeform 27">
              <a:extLst>
                <a:ext uri="{FF2B5EF4-FFF2-40B4-BE49-F238E27FC236}">
                  <a16:creationId xmlns:a16="http://schemas.microsoft.com/office/drawing/2014/main" id="{C4B79436-9285-45DE-A9FB-B3DD750738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07" name="Freeform 28">
              <a:extLst>
                <a:ext uri="{FF2B5EF4-FFF2-40B4-BE49-F238E27FC236}">
                  <a16:creationId xmlns:a16="http://schemas.microsoft.com/office/drawing/2014/main" id="{B0BF8BF3-C90A-483A-B61E-13D2C41FBAC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08" name="Freeform 29">
              <a:extLst>
                <a:ext uri="{FF2B5EF4-FFF2-40B4-BE49-F238E27FC236}">
                  <a16:creationId xmlns:a16="http://schemas.microsoft.com/office/drawing/2014/main" id="{31011274-F329-444B-9B06-69DD2EC4490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09" name="Freeform 30">
              <a:extLst>
                <a:ext uri="{FF2B5EF4-FFF2-40B4-BE49-F238E27FC236}">
                  <a16:creationId xmlns:a16="http://schemas.microsoft.com/office/drawing/2014/main" id="{DB8B1D39-5B9A-4B4E-849B-A5821A2460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10" name="Freeform 31">
              <a:extLst>
                <a:ext uri="{FF2B5EF4-FFF2-40B4-BE49-F238E27FC236}">
                  <a16:creationId xmlns:a16="http://schemas.microsoft.com/office/drawing/2014/main" id="{336ECD63-75C2-4A32-A31B-30BB3097240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grpSp>
      <p:pic>
        <p:nvPicPr>
          <p:cNvPr id="2052" name="Picture 4">
            <a:extLst>
              <a:ext uri="{FF2B5EF4-FFF2-40B4-BE49-F238E27FC236}">
                <a16:creationId xmlns:a16="http://schemas.microsoft.com/office/drawing/2014/main" id="{5F88022E-3514-4753-8C8D-05E5ECA75A14}"/>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5045265" y="-19936"/>
            <a:ext cx="6111686" cy="6901219"/>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4" descr="I'm waiting">
            <a:extLst>
              <a:ext uri="{FF2B5EF4-FFF2-40B4-BE49-F238E27FC236}">
                <a16:creationId xmlns:a16="http://schemas.microsoft.com/office/drawing/2014/main" id="{28940A20-120F-4386-A4F6-40E1FF044F9A}"/>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28760" y="3636204"/>
            <a:ext cx="3131502" cy="313150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39538388-C03C-4D44-9825-3D7F1058FC50}"/>
              </a:ext>
            </a:extLst>
          </p:cNvPr>
          <p:cNvSpPr txBox="1"/>
          <p:nvPr/>
        </p:nvSpPr>
        <p:spPr>
          <a:xfrm>
            <a:off x="1063625" y="2838243"/>
            <a:ext cx="2609850" cy="523220"/>
          </a:xfrm>
          <a:prstGeom prst="rect">
            <a:avLst/>
          </a:prstGeom>
          <a:noFill/>
        </p:spPr>
        <p:txBody>
          <a:bodyPr wrap="square" rtlCol="0">
            <a:spAutoFit/>
          </a:bodyPr>
          <a:lstStyle/>
          <a:p>
            <a:pPr algn="ctr"/>
            <a:r>
              <a:rPr lang="en-US" sz="2800" dirty="0">
                <a:solidFill>
                  <a:schemeClr val="bg1"/>
                </a:solidFill>
              </a:rPr>
              <a:t>Intentions?</a:t>
            </a:r>
          </a:p>
        </p:txBody>
      </p:sp>
    </p:spTree>
    <p:extLst>
      <p:ext uri="{BB962C8B-B14F-4D97-AF65-F5344CB8AC3E}">
        <p14:creationId xmlns:p14="http://schemas.microsoft.com/office/powerpoint/2010/main" val="86785403"/>
      </p:ext>
    </p:extLst>
  </p:cSld>
  <p:clrMapOvr>
    <a:overrideClrMapping bg1="lt1" tx1="dk1" bg2="lt2" tx2="dk2" accent1="accent1" accent2="accent2" accent3="accent3" accent4="accent4" accent5="accent5" accent6="accent6" hlink="hlink" folHlink="folHlink"/>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BE03B-1C76-4F8F-BB55-A33F061FF8D6}"/>
              </a:ext>
            </a:extLst>
          </p:cNvPr>
          <p:cNvSpPr>
            <a:spLocks noGrp="1"/>
          </p:cNvSpPr>
          <p:nvPr>
            <p:ph type="title"/>
          </p:nvPr>
        </p:nvSpPr>
        <p:spPr/>
        <p:txBody>
          <a:bodyPr/>
          <a:lstStyle/>
          <a:p>
            <a:r>
              <a:rPr lang="en-US" dirty="0"/>
              <a:t>announcements</a:t>
            </a:r>
          </a:p>
        </p:txBody>
      </p:sp>
      <p:sp>
        <p:nvSpPr>
          <p:cNvPr id="3" name="Content Placeholder 2">
            <a:extLst>
              <a:ext uri="{FF2B5EF4-FFF2-40B4-BE49-F238E27FC236}">
                <a16:creationId xmlns:a16="http://schemas.microsoft.com/office/drawing/2014/main" id="{82E9DBDC-2484-450C-90B8-5E015FEBBFB4}"/>
              </a:ext>
            </a:extLst>
          </p:cNvPr>
          <p:cNvSpPr>
            <a:spLocks noGrp="1"/>
          </p:cNvSpPr>
          <p:nvPr>
            <p:ph idx="1"/>
          </p:nvPr>
        </p:nvSpPr>
        <p:spPr>
          <a:xfrm>
            <a:off x="1141412" y="2249486"/>
            <a:ext cx="9905999" cy="3989995"/>
          </a:xfrm>
        </p:spPr>
        <p:txBody>
          <a:bodyPr>
            <a:normAutofit fontScale="85000" lnSpcReduction="10000"/>
          </a:bodyPr>
          <a:lstStyle/>
          <a:p>
            <a:r>
              <a:rPr lang="en-US" sz="2800" dirty="0"/>
              <a:t>Book Study starts next week! - </a:t>
            </a:r>
            <a:r>
              <a:rPr lang="en-US" sz="2800" i="1" dirty="0">
                <a:solidFill>
                  <a:srgbClr val="FF0000"/>
                </a:solidFill>
              </a:rPr>
              <a:t>Mere Christianity </a:t>
            </a:r>
            <a:r>
              <a:rPr lang="en-US" sz="2800" dirty="0">
                <a:solidFill>
                  <a:srgbClr val="FF0000"/>
                </a:solidFill>
              </a:rPr>
              <a:t>by C.S. Lewis</a:t>
            </a:r>
          </a:p>
          <a:p>
            <a:pPr lvl="1"/>
            <a:r>
              <a:rPr lang="en-US" sz="2400" dirty="0">
                <a:solidFill>
                  <a:srgbClr val="FFFF00"/>
                </a:solidFill>
              </a:rPr>
              <a:t>August 13 – September 24, 7-8:30p.m. </a:t>
            </a:r>
            <a:r>
              <a:rPr lang="en-US" sz="2400" b="1" u="sng" dirty="0">
                <a:solidFill>
                  <a:srgbClr val="FFFF00"/>
                </a:solidFill>
              </a:rPr>
              <a:t>ONLINE ONLY</a:t>
            </a:r>
          </a:p>
          <a:p>
            <a:pPr lvl="1"/>
            <a:r>
              <a:rPr lang="en-US" sz="2400" dirty="0"/>
              <a:t>In place of Thursday night Bible study and September’s monthly meeting</a:t>
            </a:r>
          </a:p>
          <a:p>
            <a:pPr lvl="1"/>
            <a:r>
              <a:rPr lang="en-US" sz="2400" dirty="0"/>
              <a:t>Doesn’t matter which edition you have </a:t>
            </a:r>
            <a:r>
              <a:rPr lang="en-US" sz="2400" dirty="0">
                <a:sym typeface="Wingdings" panose="05000000000000000000" pitchFamily="2" charset="2"/>
              </a:rPr>
              <a:t> </a:t>
            </a:r>
          </a:p>
          <a:p>
            <a:r>
              <a:rPr lang="en-US" sz="2800" dirty="0">
                <a:sym typeface="Wingdings" panose="05000000000000000000" pitchFamily="2" charset="2"/>
              </a:rPr>
              <a:t>Virtual Men’s Night – </a:t>
            </a:r>
            <a:r>
              <a:rPr lang="en-US" sz="2800" b="1" dirty="0">
                <a:solidFill>
                  <a:srgbClr val="7030A0"/>
                </a:solidFill>
                <a:sym typeface="Wingdings" panose="05000000000000000000" pitchFamily="2" charset="2"/>
              </a:rPr>
              <a:t>Tuesday, August 18</a:t>
            </a:r>
            <a:r>
              <a:rPr lang="en-US" sz="2800" b="1" baseline="30000" dirty="0">
                <a:solidFill>
                  <a:srgbClr val="7030A0"/>
                </a:solidFill>
                <a:sym typeface="Wingdings" panose="05000000000000000000" pitchFamily="2" charset="2"/>
              </a:rPr>
              <a:t>th</a:t>
            </a:r>
            <a:r>
              <a:rPr lang="en-US" sz="2800" b="1" dirty="0">
                <a:solidFill>
                  <a:srgbClr val="7030A0"/>
                </a:solidFill>
                <a:sym typeface="Wingdings" panose="05000000000000000000" pitchFamily="2" charset="2"/>
              </a:rPr>
              <a:t> </a:t>
            </a:r>
          </a:p>
          <a:p>
            <a:pPr lvl="1"/>
            <a:r>
              <a:rPr lang="en-US" sz="2400" dirty="0">
                <a:sym typeface="Wingdings" panose="05000000000000000000" pitchFamily="2" charset="2"/>
              </a:rPr>
              <a:t>Continuing </a:t>
            </a:r>
            <a:r>
              <a:rPr lang="en-US" sz="2400" i="1" dirty="0">
                <a:sym typeface="Wingdings" panose="05000000000000000000" pitchFamily="2" charset="2"/>
              </a:rPr>
              <a:t>Into the Breach</a:t>
            </a:r>
            <a:endParaRPr lang="en-US" sz="2400" dirty="0">
              <a:sym typeface="Wingdings" panose="05000000000000000000" pitchFamily="2" charset="2"/>
            </a:endParaRPr>
          </a:p>
          <a:p>
            <a:r>
              <a:rPr lang="en-US" sz="2800" dirty="0">
                <a:sym typeface="Wingdings" panose="05000000000000000000" pitchFamily="2" charset="2"/>
              </a:rPr>
              <a:t>Treetop Adventures: Zipline and Ropes Course </a:t>
            </a:r>
            <a:r>
              <a:rPr lang="en-US" sz="2800" b="1" dirty="0">
                <a:sym typeface="Wingdings" panose="05000000000000000000" pitchFamily="2" charset="2"/>
              </a:rPr>
              <a:t>– </a:t>
            </a:r>
            <a:r>
              <a:rPr lang="en-US" sz="2800" b="1" dirty="0">
                <a:solidFill>
                  <a:srgbClr val="FFC000"/>
                </a:solidFill>
                <a:sym typeface="Wingdings" panose="05000000000000000000" pitchFamily="2" charset="2"/>
              </a:rPr>
              <a:t>Saturday, September 12th</a:t>
            </a:r>
            <a:endParaRPr lang="en-US" sz="2400" b="1" dirty="0">
              <a:solidFill>
                <a:srgbClr val="FFC000"/>
              </a:solidFill>
              <a:sym typeface="Wingdings" panose="05000000000000000000" pitchFamily="2" charset="2"/>
            </a:endParaRPr>
          </a:p>
          <a:p>
            <a:r>
              <a:rPr lang="en-US" sz="2800" dirty="0">
                <a:sym typeface="Wingdings" panose="05000000000000000000" pitchFamily="2" charset="2"/>
              </a:rPr>
              <a:t>NCC Podcast</a:t>
            </a:r>
          </a:p>
          <a:p>
            <a:pPr marL="0" indent="0">
              <a:buNone/>
            </a:pPr>
            <a:endParaRPr lang="en-US" dirty="0"/>
          </a:p>
        </p:txBody>
      </p:sp>
    </p:spTree>
    <p:extLst>
      <p:ext uri="{BB962C8B-B14F-4D97-AF65-F5344CB8AC3E}">
        <p14:creationId xmlns:p14="http://schemas.microsoft.com/office/powerpoint/2010/main" val="319235571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999203-2726-47A2-BA7D-CBE22A576E94}"/>
              </a:ext>
            </a:extLst>
          </p:cNvPr>
          <p:cNvSpPr>
            <a:spLocks noGrp="1"/>
          </p:cNvSpPr>
          <p:nvPr>
            <p:ph type="title"/>
          </p:nvPr>
        </p:nvSpPr>
        <p:spPr>
          <a:xfrm>
            <a:off x="1141412" y="0"/>
            <a:ext cx="9905998" cy="1478570"/>
          </a:xfrm>
        </p:spPr>
        <p:txBody>
          <a:bodyPr/>
          <a:lstStyle/>
          <a:p>
            <a:r>
              <a:rPr lang="en-US" dirty="0"/>
              <a:t>References</a:t>
            </a:r>
          </a:p>
        </p:txBody>
      </p:sp>
      <p:sp>
        <p:nvSpPr>
          <p:cNvPr id="3" name="Content Placeholder 2">
            <a:extLst>
              <a:ext uri="{FF2B5EF4-FFF2-40B4-BE49-F238E27FC236}">
                <a16:creationId xmlns:a16="http://schemas.microsoft.com/office/drawing/2014/main" id="{36E8405D-FD87-494F-B4E3-84FA22709F0B}"/>
              </a:ext>
            </a:extLst>
          </p:cNvPr>
          <p:cNvSpPr>
            <a:spLocks noGrp="1"/>
          </p:cNvSpPr>
          <p:nvPr>
            <p:ph idx="1"/>
          </p:nvPr>
        </p:nvSpPr>
        <p:spPr>
          <a:xfrm>
            <a:off x="1141412" y="1117600"/>
            <a:ext cx="9905999" cy="4673601"/>
          </a:xfrm>
        </p:spPr>
        <p:txBody>
          <a:bodyPr>
            <a:normAutofit fontScale="77500" lnSpcReduction="20000"/>
          </a:bodyPr>
          <a:lstStyle/>
          <a:p>
            <a:r>
              <a:rPr lang="en-US" dirty="0"/>
              <a:t>All images taken from Google Images, Scripture passages from USCCB</a:t>
            </a:r>
          </a:p>
          <a:p>
            <a:r>
              <a:rPr lang="en-US" dirty="0"/>
              <a:t>Ascension Press – </a:t>
            </a:r>
            <a:r>
              <a:rPr lang="en-US" dirty="0">
                <a:hlinkClick r:id="rId2"/>
              </a:rPr>
              <a:t>The Eastern Catholic Churches </a:t>
            </a:r>
            <a:r>
              <a:rPr lang="en-US" dirty="0"/>
              <a:t>series</a:t>
            </a:r>
          </a:p>
          <a:p>
            <a:pPr lvl="1"/>
            <a:r>
              <a:rPr lang="en-US" dirty="0">
                <a:hlinkClick r:id="rId3"/>
              </a:rPr>
              <a:t>Alexandrian</a:t>
            </a:r>
            <a:r>
              <a:rPr lang="en-US" dirty="0"/>
              <a:t>, </a:t>
            </a:r>
            <a:r>
              <a:rPr lang="en-US" dirty="0">
                <a:hlinkClick r:id="rId4"/>
              </a:rPr>
              <a:t>Armenian</a:t>
            </a:r>
            <a:r>
              <a:rPr lang="en-US" dirty="0"/>
              <a:t>, Byzantine, </a:t>
            </a:r>
            <a:r>
              <a:rPr lang="en-US" dirty="0">
                <a:hlinkClick r:id="rId5"/>
              </a:rPr>
              <a:t>East Syriac</a:t>
            </a:r>
            <a:r>
              <a:rPr lang="en-US" dirty="0"/>
              <a:t>, </a:t>
            </a:r>
            <a:r>
              <a:rPr lang="en-US" dirty="0">
                <a:hlinkClick r:id="rId6"/>
              </a:rPr>
              <a:t>West Syriac</a:t>
            </a:r>
            <a:r>
              <a:rPr lang="en-US" dirty="0"/>
              <a:t>, Latin</a:t>
            </a:r>
          </a:p>
          <a:p>
            <a:pPr rtl="0">
              <a:spcBef>
                <a:spcPts val="0"/>
              </a:spcBef>
              <a:spcAft>
                <a:spcPts val="0"/>
              </a:spcAft>
            </a:pPr>
            <a:r>
              <a:rPr lang="en-US" sz="1800" b="0" i="0" u="sng" strike="noStrike" dirty="0">
                <a:solidFill>
                  <a:srgbClr val="3C78D8"/>
                </a:solidFill>
                <a:effectLst/>
                <a:latin typeface="Arial" panose="020B0604020202020204" pitchFamily="34" charset="0"/>
                <a:hlinkClick r:id="rId7"/>
              </a:rPr>
              <a:t>https://www.catholicnewsagency.com/resources/liturgy/rites/the-rites-of-the-catholic-church</a:t>
            </a:r>
            <a:endParaRPr lang="en-US" b="0" dirty="0">
              <a:effectLst/>
            </a:endParaRPr>
          </a:p>
          <a:p>
            <a:pPr rtl="0">
              <a:spcBef>
                <a:spcPts val="0"/>
              </a:spcBef>
              <a:spcAft>
                <a:spcPts val="0"/>
              </a:spcAft>
            </a:pPr>
            <a:r>
              <a:rPr lang="en-US" sz="1800" b="0" i="0" u="sng" strike="noStrike" dirty="0">
                <a:solidFill>
                  <a:srgbClr val="1155CC"/>
                </a:solidFill>
                <a:effectLst/>
                <a:latin typeface="Arial" panose="020B0604020202020204" pitchFamily="34" charset="0"/>
                <a:hlinkClick r:id="rId8"/>
              </a:rPr>
              <a:t>https://geii.org/week_of_prayer_for_christian_unity/prayer_worship/prayer_cards.html</a:t>
            </a:r>
            <a:endParaRPr lang="en-US" b="0" dirty="0">
              <a:effectLst/>
            </a:endParaRPr>
          </a:p>
          <a:p>
            <a:r>
              <a:rPr lang="en-US" dirty="0">
                <a:hlinkClick r:id="rId9"/>
              </a:rPr>
              <a:t>https://smellysheep.wordpress.com/2018/07/21/fellow-westerners-meet-the-eastern-churches-2/</a:t>
            </a:r>
            <a:endParaRPr lang="en-US" dirty="0"/>
          </a:p>
          <a:p>
            <a:r>
              <a:rPr lang="en-US" dirty="0">
                <a:hlinkClick r:id="rId10"/>
              </a:rPr>
              <a:t>https://chaldeanchurch.org/our-faith/what-is-the-chaldean-church/</a:t>
            </a:r>
            <a:endParaRPr lang="en-US" dirty="0"/>
          </a:p>
          <a:p>
            <a:r>
              <a:rPr lang="en-US" dirty="0"/>
              <a:t>Eparchy of Passaic website – </a:t>
            </a:r>
            <a:r>
              <a:rPr lang="en-US" dirty="0">
                <a:hlinkClick r:id="rId11"/>
              </a:rPr>
              <a:t>Byzantine Spirituality</a:t>
            </a:r>
            <a:r>
              <a:rPr lang="en-US" dirty="0"/>
              <a:t>, </a:t>
            </a:r>
            <a:r>
              <a:rPr lang="en-US" dirty="0">
                <a:hlinkClick r:id="rId12"/>
              </a:rPr>
              <a:t>Iconography</a:t>
            </a:r>
            <a:endParaRPr lang="en-US" dirty="0"/>
          </a:p>
          <a:p>
            <a:r>
              <a:rPr lang="en-US" dirty="0">
                <a:hlinkClick r:id="rId13"/>
              </a:rPr>
              <a:t>The Catholic Talk Show – What Are the Eastern Rite Catholic Churches?</a:t>
            </a:r>
            <a:endParaRPr lang="en-US" dirty="0"/>
          </a:p>
          <a:p>
            <a:r>
              <a:rPr lang="en-US" dirty="0">
                <a:hlinkClick r:id="rId14"/>
              </a:rPr>
              <a:t>https://melkite.org/eparchy/bishop-john/what-are-the-differences-between-the-eastern-liturgies-st-john-and-st-basil</a:t>
            </a:r>
            <a:endParaRPr lang="en-US" dirty="0"/>
          </a:p>
          <a:p>
            <a:r>
              <a:rPr lang="en-US" dirty="0">
                <a:hlinkClick r:id="rId15"/>
              </a:rPr>
              <a:t>Rites of the Catholic Church in the United States</a:t>
            </a:r>
            <a:endParaRPr lang="en-US" dirty="0"/>
          </a:p>
        </p:txBody>
      </p:sp>
    </p:spTree>
    <p:extLst>
      <p:ext uri="{BB962C8B-B14F-4D97-AF65-F5344CB8AC3E}">
        <p14:creationId xmlns:p14="http://schemas.microsoft.com/office/powerpoint/2010/main" val="11338934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It's Time to Fix the Way the Army Selects Commanders - Modern War ...">
            <a:extLst>
              <a:ext uri="{FF2B5EF4-FFF2-40B4-BE49-F238E27FC236}">
                <a16:creationId xmlns:a16="http://schemas.microsoft.com/office/drawing/2014/main" id="{D657CE7A-7163-4AF6-88F8-7E086BE66BB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08363" y="1905000"/>
            <a:ext cx="4114801" cy="3048000"/>
          </a:xfrm>
          <a:prstGeom prst="rect">
            <a:avLst/>
          </a:prstGeom>
          <a:noFill/>
          <a:extLst>
            <a:ext uri="{909E8E84-426E-40DD-AFC4-6F175D3DCCD1}">
              <a14:hiddenFill xmlns:a14="http://schemas.microsoft.com/office/drawing/2010/main">
                <a:solidFill>
                  <a:srgbClr val="FFFFFF"/>
                </a:solidFill>
              </a14:hiddenFill>
            </a:ext>
          </a:extLst>
        </p:spPr>
      </p:pic>
      <p:sp>
        <p:nvSpPr>
          <p:cNvPr id="2" name="Plus Sign 1">
            <a:extLst>
              <a:ext uri="{FF2B5EF4-FFF2-40B4-BE49-F238E27FC236}">
                <a16:creationId xmlns:a16="http://schemas.microsoft.com/office/drawing/2014/main" id="{426400BC-8769-4AFE-8F60-70D41A410FA6}"/>
              </a:ext>
            </a:extLst>
          </p:cNvPr>
          <p:cNvSpPr/>
          <p:nvPr/>
        </p:nvSpPr>
        <p:spPr>
          <a:xfrm>
            <a:off x="5354781" y="3221181"/>
            <a:ext cx="1066800" cy="775855"/>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50" name="Picture 6" descr="34-state salmonella outbreak causes nationwide onion recall ...">
            <a:extLst>
              <a:ext uri="{FF2B5EF4-FFF2-40B4-BE49-F238E27FC236}">
                <a16:creationId xmlns:a16="http://schemas.microsoft.com/office/drawing/2014/main" id="{9B1CFB82-3D90-4989-BF34-B7DA2AE00598}"/>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6788019" y="2195946"/>
            <a:ext cx="3810710" cy="2687782"/>
          </a:xfrm>
          <a:prstGeom prst="rect">
            <a:avLst/>
          </a:prstGeom>
          <a:noFill/>
          <a:extLst>
            <a:ext uri="{909E8E84-426E-40DD-AFC4-6F175D3DCCD1}">
              <a14:hiddenFill xmlns:a14="http://schemas.microsoft.com/office/drawing/2010/main">
                <a:solidFill>
                  <a:srgbClr val="FFFFFF"/>
                </a:solidFill>
              </a14:hiddenFill>
            </a:ext>
          </a:extLst>
        </p:spPr>
      </p:pic>
      <p:sp>
        <p:nvSpPr>
          <p:cNvPr id="3" name="Minus Sign 2">
            <a:extLst>
              <a:ext uri="{FF2B5EF4-FFF2-40B4-BE49-F238E27FC236}">
                <a16:creationId xmlns:a16="http://schemas.microsoft.com/office/drawing/2014/main" id="{3C12DD77-C0CE-4F57-ADC7-1EBCC875F704}"/>
              </a:ext>
            </a:extLst>
          </p:cNvPr>
          <p:cNvSpPr/>
          <p:nvPr/>
        </p:nvSpPr>
        <p:spPr>
          <a:xfrm>
            <a:off x="10792691" y="3429000"/>
            <a:ext cx="429491" cy="568036"/>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CF4AF61B-A0EF-4554-A382-4205DD2322A8}"/>
              </a:ext>
            </a:extLst>
          </p:cNvPr>
          <p:cNvSpPr txBox="1"/>
          <p:nvPr/>
        </p:nvSpPr>
        <p:spPr>
          <a:xfrm>
            <a:off x="11222182" y="3221181"/>
            <a:ext cx="554891" cy="923330"/>
          </a:xfrm>
          <a:prstGeom prst="rect">
            <a:avLst/>
          </a:prstGeom>
          <a:noFill/>
        </p:spPr>
        <p:txBody>
          <a:bodyPr wrap="square" rtlCol="0">
            <a:spAutoFit/>
          </a:bodyPr>
          <a:lstStyle/>
          <a:p>
            <a:r>
              <a:rPr lang="en-US" sz="5400" b="1" dirty="0"/>
              <a:t>O</a:t>
            </a:r>
          </a:p>
        </p:txBody>
      </p:sp>
      <p:sp>
        <p:nvSpPr>
          <p:cNvPr id="5" name="Double Bracket 4">
            <a:extLst>
              <a:ext uri="{FF2B5EF4-FFF2-40B4-BE49-F238E27FC236}">
                <a16:creationId xmlns:a16="http://schemas.microsoft.com/office/drawing/2014/main" id="{3F4B4A97-EFED-4F10-8547-8D4F134FF617}"/>
              </a:ext>
            </a:extLst>
          </p:cNvPr>
          <p:cNvSpPr/>
          <p:nvPr/>
        </p:nvSpPr>
        <p:spPr>
          <a:xfrm>
            <a:off x="6366872" y="2022764"/>
            <a:ext cx="5604163" cy="2930236"/>
          </a:xfrm>
          <a:prstGeom prst="bracket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9933687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Three fingers pointing back at you | | Here's the Joy">
            <a:extLst>
              <a:ext uri="{FF2B5EF4-FFF2-40B4-BE49-F238E27FC236}">
                <a16:creationId xmlns:a16="http://schemas.microsoft.com/office/drawing/2014/main" id="{A8BEAE90-D46B-4EE1-B74E-8714099D740E}"/>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23863" y="256742"/>
            <a:ext cx="3114675" cy="2409825"/>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eavy Cranes - Home | Facebook">
            <a:extLst>
              <a:ext uri="{FF2B5EF4-FFF2-40B4-BE49-F238E27FC236}">
                <a16:creationId xmlns:a16="http://schemas.microsoft.com/office/drawing/2014/main" id="{9C475F1A-B955-40EE-B1F0-0B2CA85B5D03}"/>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650364" y="0"/>
            <a:ext cx="3842471" cy="384247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6" descr="34-state salmonella outbreak causes nationwide onion recall ...">
            <a:extLst>
              <a:ext uri="{FF2B5EF4-FFF2-40B4-BE49-F238E27FC236}">
                <a16:creationId xmlns:a16="http://schemas.microsoft.com/office/drawing/2014/main" id="{EE0B758F-8A6F-43D3-98A3-08CACBC328C7}"/>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423863" y="4099213"/>
            <a:ext cx="3810710" cy="2687782"/>
          </a:xfrm>
          <a:prstGeom prst="rect">
            <a:avLst/>
          </a:prstGeom>
          <a:noFill/>
          <a:extLst>
            <a:ext uri="{909E8E84-426E-40DD-AFC4-6F175D3DCCD1}">
              <a14:hiddenFill xmlns:a14="http://schemas.microsoft.com/office/drawing/2010/main">
                <a:solidFill>
                  <a:srgbClr val="FFFFFF"/>
                </a:solidFill>
              </a14:hiddenFill>
            </a:ext>
          </a:extLst>
        </p:spPr>
      </p:pic>
      <p:sp>
        <p:nvSpPr>
          <p:cNvPr id="5" name="Minus Sign 4">
            <a:extLst>
              <a:ext uri="{FF2B5EF4-FFF2-40B4-BE49-F238E27FC236}">
                <a16:creationId xmlns:a16="http://schemas.microsoft.com/office/drawing/2014/main" id="{EDF77CBD-0C06-49CF-8A58-286E610EBEED}"/>
              </a:ext>
            </a:extLst>
          </p:cNvPr>
          <p:cNvSpPr/>
          <p:nvPr/>
        </p:nvSpPr>
        <p:spPr>
          <a:xfrm>
            <a:off x="4650364" y="5340927"/>
            <a:ext cx="1181476" cy="568036"/>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ouble Bracket 6">
            <a:extLst>
              <a:ext uri="{FF2B5EF4-FFF2-40B4-BE49-F238E27FC236}">
                <a16:creationId xmlns:a16="http://schemas.microsoft.com/office/drawing/2014/main" id="{DD13CCF0-135F-4CDC-9A07-2B606F5E7E5A}"/>
              </a:ext>
            </a:extLst>
          </p:cNvPr>
          <p:cNvSpPr/>
          <p:nvPr/>
        </p:nvSpPr>
        <p:spPr>
          <a:xfrm>
            <a:off x="187745" y="3927764"/>
            <a:ext cx="7249375" cy="2930236"/>
          </a:xfrm>
          <a:prstGeom prst="bracket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 name="Plus Sign 1">
            <a:extLst>
              <a:ext uri="{FF2B5EF4-FFF2-40B4-BE49-F238E27FC236}">
                <a16:creationId xmlns:a16="http://schemas.microsoft.com/office/drawing/2014/main" id="{BB2166F8-6408-4530-85BF-6E77F7A5BE23}"/>
              </a:ext>
            </a:extLst>
          </p:cNvPr>
          <p:cNvSpPr/>
          <p:nvPr/>
        </p:nvSpPr>
        <p:spPr>
          <a:xfrm>
            <a:off x="3879273" y="1149927"/>
            <a:ext cx="771091" cy="623455"/>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lus Sign 8">
            <a:extLst>
              <a:ext uri="{FF2B5EF4-FFF2-40B4-BE49-F238E27FC236}">
                <a16:creationId xmlns:a16="http://schemas.microsoft.com/office/drawing/2014/main" id="{11BC4DDD-7F34-4D0F-B591-5D1A82AF2ECA}"/>
              </a:ext>
            </a:extLst>
          </p:cNvPr>
          <p:cNvSpPr/>
          <p:nvPr/>
        </p:nvSpPr>
        <p:spPr>
          <a:xfrm>
            <a:off x="8833570" y="1260764"/>
            <a:ext cx="771091" cy="623455"/>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7C53F0BA-06F6-4309-B38A-BD5A1DFD789C}"/>
              </a:ext>
            </a:extLst>
          </p:cNvPr>
          <p:cNvSpPr txBox="1"/>
          <p:nvPr/>
        </p:nvSpPr>
        <p:spPr>
          <a:xfrm>
            <a:off x="6016708" y="5163280"/>
            <a:ext cx="554891" cy="923330"/>
          </a:xfrm>
          <a:prstGeom prst="rect">
            <a:avLst/>
          </a:prstGeom>
          <a:noFill/>
        </p:spPr>
        <p:txBody>
          <a:bodyPr wrap="square" rtlCol="0">
            <a:spAutoFit/>
          </a:bodyPr>
          <a:lstStyle/>
          <a:p>
            <a:r>
              <a:rPr lang="en-US" sz="5400" b="1" dirty="0"/>
              <a:t>O</a:t>
            </a:r>
          </a:p>
        </p:txBody>
      </p:sp>
    </p:spTree>
    <p:extLst>
      <p:ext uri="{BB962C8B-B14F-4D97-AF65-F5344CB8AC3E}">
        <p14:creationId xmlns:p14="http://schemas.microsoft.com/office/powerpoint/2010/main" val="6857741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artoon Ant Insect Bug - Download Free Vectors, Clipart Graphics ...">
            <a:extLst>
              <a:ext uri="{FF2B5EF4-FFF2-40B4-BE49-F238E27FC236}">
                <a16:creationId xmlns:a16="http://schemas.microsoft.com/office/drawing/2014/main" id="{06552916-1C4A-47DF-8537-2D8A23322B46}"/>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743450" y="2586038"/>
            <a:ext cx="2705100" cy="1685925"/>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Turns Out This Iconic Princess Diaries Moment Was Completely ...">
            <a:extLst>
              <a:ext uri="{FF2B5EF4-FFF2-40B4-BE49-F238E27FC236}">
                <a16:creationId xmlns:a16="http://schemas.microsoft.com/office/drawing/2014/main" id="{9659C210-7AD9-426B-BF2B-FC7237D3C629}"/>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320810" y="1593272"/>
            <a:ext cx="2655454" cy="3186545"/>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Why is Honey Nut the only Cheerios® with a mascot? | Cheerios, Bee ...">
            <a:extLst>
              <a:ext uri="{FF2B5EF4-FFF2-40B4-BE49-F238E27FC236}">
                <a16:creationId xmlns:a16="http://schemas.microsoft.com/office/drawing/2014/main" id="{F28D474E-C273-4582-B2E7-0579CACE2DD3}"/>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62420" y="1667306"/>
            <a:ext cx="2914650" cy="3038475"/>
          </a:xfrm>
          <a:prstGeom prst="rect">
            <a:avLst/>
          </a:prstGeom>
          <a:noFill/>
          <a:extLst>
            <a:ext uri="{909E8E84-426E-40DD-AFC4-6F175D3DCCD1}">
              <a14:hiddenFill xmlns:a14="http://schemas.microsoft.com/office/drawing/2010/main">
                <a:solidFill>
                  <a:srgbClr val="FFFFFF"/>
                </a:solidFill>
              </a14:hiddenFill>
            </a:ext>
          </a:extLst>
        </p:spPr>
      </p:pic>
      <p:sp>
        <p:nvSpPr>
          <p:cNvPr id="2" name="Plus Sign 1">
            <a:extLst>
              <a:ext uri="{FF2B5EF4-FFF2-40B4-BE49-F238E27FC236}">
                <a16:creationId xmlns:a16="http://schemas.microsoft.com/office/drawing/2014/main" id="{CCF23F02-37B3-40C4-9F1A-4A2128877341}"/>
              </a:ext>
            </a:extLst>
          </p:cNvPr>
          <p:cNvSpPr/>
          <p:nvPr/>
        </p:nvSpPr>
        <p:spPr>
          <a:xfrm>
            <a:off x="3871190" y="3061855"/>
            <a:ext cx="770083" cy="775854"/>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lus Sign 5">
            <a:extLst>
              <a:ext uri="{FF2B5EF4-FFF2-40B4-BE49-F238E27FC236}">
                <a16:creationId xmlns:a16="http://schemas.microsoft.com/office/drawing/2014/main" id="{1A530B45-3BBD-482C-8C55-A19E195F1A51}"/>
              </a:ext>
            </a:extLst>
          </p:cNvPr>
          <p:cNvSpPr/>
          <p:nvPr/>
        </p:nvSpPr>
        <p:spPr>
          <a:xfrm>
            <a:off x="7499638" y="3041073"/>
            <a:ext cx="770083" cy="775854"/>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138376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Greek salad with fresh vegetables, feta cheese and kalamata olives ...">
            <a:extLst>
              <a:ext uri="{FF2B5EF4-FFF2-40B4-BE49-F238E27FC236}">
                <a16:creationId xmlns:a16="http://schemas.microsoft.com/office/drawing/2014/main" id="{575BA6ED-4099-4DFF-BD54-D6B5D5EAFAE0}"/>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316491" y="928255"/>
            <a:ext cx="10810875" cy="47936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833902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251</TotalTime>
  <Words>5720</Words>
  <Application>Microsoft Office PowerPoint</Application>
  <PresentationFormat>Widescreen</PresentationFormat>
  <Paragraphs>417</Paragraphs>
  <Slides>54</Slides>
  <Notes>44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54</vt:i4>
      </vt:variant>
    </vt:vector>
  </HeadingPairs>
  <TitlesOfParts>
    <vt:vector size="61" baseType="lpstr">
      <vt:lpstr>Arial</vt:lpstr>
      <vt:lpstr>Calibri</vt:lpstr>
      <vt:lpstr>Forum</vt:lpstr>
      <vt:lpstr>Times New Roman</vt:lpstr>
      <vt:lpstr>trenda</vt:lpstr>
      <vt:lpstr>Tw Cen MT</vt:lpstr>
      <vt:lpstr>Circuit</vt:lpstr>
      <vt:lpstr>Rites of the catholic church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Opening prayer</vt:lpstr>
      <vt:lpstr>Liturgical diversity and the unity of the mystery</vt:lpstr>
      <vt:lpstr>Liturgical diversity and the unity of the mystery</vt:lpstr>
      <vt:lpstr>Liturgical diversity and the unity of the mystery</vt:lpstr>
      <vt:lpstr>Further reading</vt:lpstr>
      <vt:lpstr>commonalities</vt:lpstr>
      <vt:lpstr>Crash course</vt:lpstr>
      <vt:lpstr>Rite vs. church</vt:lpstr>
      <vt:lpstr>PowerPoint Presentation</vt:lpstr>
      <vt:lpstr>PowerPoint Presentation</vt:lpstr>
      <vt:lpstr>armenian</vt:lpstr>
      <vt:lpstr>armenian</vt:lpstr>
      <vt:lpstr>armenian</vt:lpstr>
      <vt:lpstr>armenian</vt:lpstr>
      <vt:lpstr>Alexandrian</vt:lpstr>
      <vt:lpstr>Alexandrian</vt:lpstr>
      <vt:lpstr>Alexandrian </vt:lpstr>
      <vt:lpstr>alexandrian</vt:lpstr>
      <vt:lpstr>Antiochean</vt:lpstr>
      <vt:lpstr>byzantine</vt:lpstr>
      <vt:lpstr>byzantine</vt:lpstr>
      <vt:lpstr>byzantine</vt:lpstr>
      <vt:lpstr>byzantine</vt:lpstr>
      <vt:lpstr>Byzantine iconography</vt:lpstr>
      <vt:lpstr>Byzantine iconography</vt:lpstr>
      <vt:lpstr>byzantine</vt:lpstr>
      <vt:lpstr>Moving on to east and west syriac</vt:lpstr>
      <vt:lpstr>East Syriac</vt:lpstr>
      <vt:lpstr>East syriac</vt:lpstr>
      <vt:lpstr>East Syriac – major points of distinction</vt:lpstr>
      <vt:lpstr>East syriac</vt:lpstr>
      <vt:lpstr>West Syriac</vt:lpstr>
      <vt:lpstr>West syriac</vt:lpstr>
      <vt:lpstr>West syriac</vt:lpstr>
      <vt:lpstr>West syriac</vt:lpstr>
      <vt:lpstr>Saving the best-known for last…</vt:lpstr>
      <vt:lpstr>Latin/ROman</vt:lpstr>
      <vt:lpstr>Latin/roman</vt:lpstr>
      <vt:lpstr>Latin/roman</vt:lpstr>
      <vt:lpstr>Latin/Roman</vt:lpstr>
      <vt:lpstr>PowerPoint Presentation</vt:lpstr>
      <vt:lpstr>PowerPoint Presentation</vt:lpstr>
      <vt:lpstr>announcements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Rites of the catholic church</dc:title>
  <dc:creator>Carol D'Souza</dc:creator>
  <cp:lastModifiedBy>Gina Semensi</cp:lastModifiedBy>
  <cp:revision>15</cp:revision>
  <dcterms:created xsi:type="dcterms:W3CDTF">2020-08-06T22:12:59Z</dcterms:created>
  <dcterms:modified xsi:type="dcterms:W3CDTF">2020-08-16T12:47:41Z</dcterms:modified>
</cp:coreProperties>
</file>